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sldIdLst>
    <p:sldId id="260" r:id="rId2"/>
    <p:sldId id="257" r:id="rId3"/>
    <p:sldId id="261" r:id="rId4"/>
    <p:sldId id="259" r:id="rId5"/>
    <p:sldId id="280" r:id="rId6"/>
    <p:sldId id="283" r:id="rId7"/>
    <p:sldId id="281" r:id="rId8"/>
    <p:sldId id="282" r:id="rId9"/>
    <p:sldId id="262" r:id="rId10"/>
    <p:sldId id="271" r:id="rId11"/>
    <p:sldId id="273" r:id="rId12"/>
    <p:sldId id="272" r:id="rId13"/>
    <p:sldId id="274" r:id="rId14"/>
    <p:sldId id="284" r:id="rId15"/>
    <p:sldId id="275" r:id="rId16"/>
    <p:sldId id="286" r:id="rId17"/>
    <p:sldId id="276" r:id="rId18"/>
    <p:sldId id="287" r:id="rId19"/>
    <p:sldId id="277" r:id="rId20"/>
    <p:sldId id="278" r:id="rId21"/>
    <p:sldId id="279" r:id="rId22"/>
    <p:sldId id="264" r:id="rId23"/>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390" autoAdjust="0"/>
  </p:normalViewPr>
  <p:slideViewPr>
    <p:cSldViewPr>
      <p:cViewPr varScale="1">
        <p:scale>
          <a:sx n="58" d="100"/>
          <a:sy n="58" d="100"/>
        </p:scale>
        <p:origin x="1662"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027E55-0950-4BB0-A1D2-6D8226128181}" type="datetimeFigureOut">
              <a:rPr lang="pt-BR" smtClean="0"/>
              <a:pPr/>
              <a:t>25/08/2015</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22F00B-0A79-4B4E-9624-76B68485A1B2}" type="slidenum">
              <a:rPr lang="pt-BR" smtClean="0"/>
              <a:pPr/>
              <a:t>‹nº›</a:t>
            </a:fld>
            <a:endParaRPr lang="pt-BR"/>
          </a:p>
        </p:txBody>
      </p:sp>
    </p:spTree>
    <p:extLst>
      <p:ext uri="{BB962C8B-B14F-4D97-AF65-F5344CB8AC3E}">
        <p14:creationId xmlns:p14="http://schemas.microsoft.com/office/powerpoint/2010/main" val="2391424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err="1" smtClean="0"/>
              <a:t>This</a:t>
            </a:r>
            <a:r>
              <a:rPr lang="pt-BR" baseline="0" dirty="0" smtClean="0"/>
              <a:t> </a:t>
            </a:r>
            <a:r>
              <a:rPr lang="pt-BR" baseline="0" dirty="0" err="1" smtClean="0"/>
              <a:t>is</a:t>
            </a:r>
            <a:r>
              <a:rPr lang="pt-BR" baseline="0" dirty="0" smtClean="0"/>
              <a:t> na </a:t>
            </a:r>
            <a:r>
              <a:rPr lang="pt-BR" baseline="0" dirty="0" err="1" smtClean="0"/>
              <a:t>ongoing</a:t>
            </a:r>
            <a:r>
              <a:rPr lang="pt-BR" baseline="0" dirty="0" smtClean="0"/>
              <a:t> </a:t>
            </a:r>
            <a:r>
              <a:rPr lang="pt-BR" baseline="0" dirty="0" err="1" smtClean="0"/>
              <a:t>research</a:t>
            </a:r>
            <a:r>
              <a:rPr lang="pt-BR" baseline="0" dirty="0" smtClean="0"/>
              <a:t> </a:t>
            </a:r>
            <a:r>
              <a:rPr lang="pt-BR" baseline="0" dirty="0" err="1" smtClean="0"/>
              <a:t>that</a:t>
            </a:r>
            <a:r>
              <a:rPr lang="pt-BR" baseline="0" dirty="0" smtClean="0"/>
              <a:t> </a:t>
            </a:r>
            <a:r>
              <a:rPr lang="pt-BR" baseline="0" dirty="0" err="1" smtClean="0"/>
              <a:t>is</a:t>
            </a:r>
            <a:r>
              <a:rPr lang="pt-BR" baseline="0" dirty="0" smtClean="0"/>
              <a:t> </a:t>
            </a:r>
            <a:r>
              <a:rPr lang="pt-BR" baseline="0" dirty="0" err="1" smtClean="0"/>
              <a:t>being</a:t>
            </a:r>
            <a:r>
              <a:rPr lang="pt-BR" baseline="0" dirty="0" smtClean="0"/>
              <a:t> </a:t>
            </a:r>
            <a:r>
              <a:rPr lang="pt-BR" baseline="0" dirty="0" err="1" smtClean="0"/>
              <a:t>conducted</a:t>
            </a:r>
            <a:r>
              <a:rPr lang="pt-BR" baseline="0" dirty="0" smtClean="0"/>
              <a:t> </a:t>
            </a:r>
            <a:r>
              <a:rPr lang="pt-BR" baseline="0" dirty="0" err="1" smtClean="0"/>
              <a:t>by</a:t>
            </a:r>
            <a:r>
              <a:rPr lang="pt-BR" baseline="0" dirty="0" smtClean="0"/>
              <a:t> a </a:t>
            </a:r>
            <a:r>
              <a:rPr lang="pt-BR" baseline="0" dirty="0" err="1" smtClean="0"/>
              <a:t>team</a:t>
            </a:r>
            <a:r>
              <a:rPr lang="pt-BR" baseline="0" dirty="0" smtClean="0"/>
              <a:t>. </a:t>
            </a:r>
            <a:r>
              <a:rPr lang="pt-BR" baseline="0" dirty="0" err="1" smtClean="0"/>
              <a:t>Besides</a:t>
            </a:r>
            <a:r>
              <a:rPr lang="pt-BR" baseline="0" dirty="0" smtClean="0"/>
              <a:t> </a:t>
            </a:r>
            <a:r>
              <a:rPr lang="pt-BR" baseline="0" dirty="0" err="1" smtClean="0"/>
              <a:t>Crahay</a:t>
            </a:r>
            <a:r>
              <a:rPr lang="pt-BR" baseline="0" dirty="0" smtClean="0"/>
              <a:t> </a:t>
            </a:r>
            <a:r>
              <a:rPr lang="pt-BR" baseline="0" dirty="0" err="1" smtClean="0"/>
              <a:t>and</a:t>
            </a:r>
            <a:r>
              <a:rPr lang="pt-BR" baseline="0" dirty="0" smtClean="0"/>
              <a:t> </a:t>
            </a:r>
            <a:r>
              <a:rPr lang="pt-BR" baseline="0" dirty="0" err="1" smtClean="0"/>
              <a:t>Monseur</a:t>
            </a:r>
            <a:r>
              <a:rPr lang="pt-BR" baseline="0" dirty="0" smtClean="0"/>
              <a:t>, </a:t>
            </a:r>
            <a:r>
              <a:rPr lang="pt-BR" baseline="0" dirty="0" err="1" smtClean="0"/>
              <a:t>there</a:t>
            </a:r>
            <a:r>
              <a:rPr lang="pt-BR" baseline="0" dirty="0" smtClean="0"/>
              <a:t> are Ribeiro, </a:t>
            </a:r>
            <a:r>
              <a:rPr lang="pt-BR" baseline="0" dirty="0" err="1" smtClean="0"/>
              <a:t>myself</a:t>
            </a:r>
            <a:r>
              <a:rPr lang="pt-BR" baseline="0" dirty="0" smtClean="0"/>
              <a:t>, </a:t>
            </a:r>
            <a:r>
              <a:rPr lang="pt-BR" baseline="0" dirty="0" smtClean="0"/>
              <a:t>Jacomini </a:t>
            </a:r>
            <a:r>
              <a:rPr lang="pt-BR" baseline="0" dirty="0" err="1" smtClean="0"/>
              <a:t>and</a:t>
            </a:r>
            <a:r>
              <a:rPr lang="pt-BR" baseline="0" dirty="0" smtClean="0"/>
              <a:t> Batista. People </a:t>
            </a:r>
            <a:r>
              <a:rPr lang="pt-BR" baseline="0" dirty="0" err="1" smtClean="0"/>
              <a:t>from</a:t>
            </a:r>
            <a:r>
              <a:rPr lang="pt-BR" baseline="0" dirty="0" smtClean="0"/>
              <a:t> </a:t>
            </a:r>
            <a:r>
              <a:rPr lang="pt-BR" baseline="0" dirty="0" smtClean="0"/>
              <a:t>Cenpec </a:t>
            </a:r>
            <a:r>
              <a:rPr lang="pt-BR" baseline="0" dirty="0" err="1" smtClean="0"/>
              <a:t>also</a:t>
            </a:r>
            <a:r>
              <a:rPr lang="pt-BR" baseline="0" dirty="0" smtClean="0"/>
              <a:t> </a:t>
            </a:r>
            <a:r>
              <a:rPr lang="pt-BR" baseline="0" dirty="0" err="1" smtClean="0"/>
              <a:t>helped</a:t>
            </a:r>
            <a:r>
              <a:rPr lang="pt-BR" baseline="0" dirty="0" smtClean="0"/>
              <a:t>.</a:t>
            </a:r>
            <a:endParaRPr lang="pt-BR" dirty="0"/>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1</a:t>
            </a:fld>
            <a:endParaRPr lang="pt-BR"/>
          </a:p>
        </p:txBody>
      </p:sp>
    </p:spTree>
    <p:extLst>
      <p:ext uri="{BB962C8B-B14F-4D97-AF65-F5344CB8AC3E}">
        <p14:creationId xmlns:p14="http://schemas.microsoft.com/office/powerpoint/2010/main" val="8282672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Estimar</a:t>
            </a:r>
            <a:r>
              <a:rPr lang="pt-BR" baseline="0" dirty="0" smtClean="0"/>
              <a:t> de novo; mudar categoria base da variável de educação, há poucos professores com superior incompleto, juntar com superior.</a:t>
            </a:r>
            <a:endParaRPr lang="pt-BR" dirty="0"/>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19</a:t>
            </a:fld>
            <a:endParaRPr lang="pt-BR"/>
          </a:p>
        </p:txBody>
      </p:sp>
    </p:spTree>
    <p:extLst>
      <p:ext uri="{BB962C8B-B14F-4D97-AF65-F5344CB8AC3E}">
        <p14:creationId xmlns:p14="http://schemas.microsoft.com/office/powerpoint/2010/main" val="3322643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smtClean="0"/>
              <a:t>Estimar</a:t>
            </a:r>
            <a:r>
              <a:rPr lang="pt-BR" baseline="0" dirty="0" smtClean="0"/>
              <a:t> de novo; mudar categoria base da variável de educação, há poucos professores com superior incompleto, juntar com superior.</a:t>
            </a:r>
            <a:endParaRPr lang="pt-BR" dirty="0"/>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20</a:t>
            </a:fld>
            <a:endParaRPr lang="pt-BR"/>
          </a:p>
        </p:txBody>
      </p:sp>
    </p:spTree>
    <p:extLst>
      <p:ext uri="{BB962C8B-B14F-4D97-AF65-F5344CB8AC3E}">
        <p14:creationId xmlns:p14="http://schemas.microsoft.com/office/powerpoint/2010/main" val="74928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Listar todas as referências</a:t>
            </a:r>
            <a:r>
              <a:rPr lang="pt-BR" baseline="0" dirty="0" smtClean="0"/>
              <a:t> e colocar fonte em todas as tabelas</a:t>
            </a:r>
            <a:endParaRPr lang="pt-BR" dirty="0"/>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22</a:t>
            </a:fld>
            <a:endParaRPr lang="pt-BR"/>
          </a:p>
        </p:txBody>
      </p:sp>
    </p:spTree>
    <p:extLst>
      <p:ext uri="{BB962C8B-B14F-4D97-AF65-F5344CB8AC3E}">
        <p14:creationId xmlns:p14="http://schemas.microsoft.com/office/powerpoint/2010/main" val="3451033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2</a:t>
            </a:fld>
            <a:endParaRPr lang="pt-BR"/>
          </a:p>
        </p:txBody>
      </p:sp>
    </p:spTree>
    <p:extLst>
      <p:ext uri="{BB962C8B-B14F-4D97-AF65-F5344CB8AC3E}">
        <p14:creationId xmlns:p14="http://schemas.microsoft.com/office/powerpoint/2010/main" val="1755956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pPr fontAlgn="base"/>
            <a:r>
              <a:rPr lang="en-US" sz="1200" b="0" i="0" kern="1200" dirty="0" smtClean="0">
                <a:solidFill>
                  <a:schemeClr val="tx1"/>
                </a:solidFill>
                <a:effectLst/>
                <a:latin typeface="+mn-lt"/>
                <a:ea typeface="+mn-ea"/>
                <a:cs typeface="+mn-cs"/>
              </a:rPr>
              <a:t>Besides</a:t>
            </a:r>
            <a:r>
              <a:rPr lang="en-US" sz="1200" b="0" i="0" kern="1200" baseline="0" dirty="0" smtClean="0">
                <a:solidFill>
                  <a:schemeClr val="tx1"/>
                </a:solidFill>
                <a:effectLst/>
                <a:latin typeface="+mn-lt"/>
                <a:ea typeface="+mn-ea"/>
                <a:cs typeface="+mn-cs"/>
              </a:rPr>
              <a:t> the population growth, the income raised and the inequality reduced.</a:t>
            </a:r>
            <a:endParaRPr lang="en-US" sz="1200" b="0" i="0" kern="1200" dirty="0" smtClean="0">
              <a:solidFill>
                <a:schemeClr val="tx1"/>
              </a:solidFill>
              <a:effectLst/>
              <a:latin typeface="+mn-lt"/>
              <a:ea typeface="+mn-ea"/>
              <a:cs typeface="+mn-cs"/>
            </a:endParaRP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GNI per capita, PPP (current international $) - Gross national income (GNI) per capita based on purchasing power parity (PPP).</a:t>
            </a:r>
          </a:p>
          <a:p>
            <a:pPr fontAlgn="base"/>
            <a:r>
              <a:rPr lang="en-US" sz="1200" b="0" i="0" kern="1200" dirty="0" smtClean="0">
                <a:solidFill>
                  <a:schemeClr val="tx1"/>
                </a:solidFill>
                <a:effectLst/>
                <a:latin typeface="+mn-lt"/>
                <a:ea typeface="+mn-ea"/>
                <a:cs typeface="+mn-cs"/>
              </a:rPr>
              <a:t>In 2013,</a:t>
            </a:r>
            <a:r>
              <a:rPr lang="en-US" sz="1200" b="0" i="0" kern="1200" baseline="0" dirty="0" smtClean="0">
                <a:solidFill>
                  <a:schemeClr val="tx1"/>
                </a:solidFill>
                <a:effectLst/>
                <a:latin typeface="+mn-lt"/>
                <a:ea typeface="+mn-ea"/>
                <a:cs typeface="+mn-cs"/>
              </a:rPr>
              <a:t> the GNI per capita PPP from Belgium was 41,160; France 38,200; Romania 18,390; </a:t>
            </a:r>
            <a:r>
              <a:rPr lang="pt-BR" sz="1200" b="0" i="0" u="none" strike="noStrike" kern="1200" dirty="0" err="1" smtClean="0">
                <a:solidFill>
                  <a:schemeClr val="tx1"/>
                </a:solidFill>
                <a:effectLst/>
                <a:latin typeface="+mn-lt"/>
                <a:ea typeface="+mn-ea"/>
                <a:cs typeface="+mn-cs"/>
              </a:rPr>
              <a:t>Switzerland</a:t>
            </a:r>
            <a:r>
              <a:rPr lang="pt-BR" dirty="0" smtClean="0"/>
              <a:t> 59,600; </a:t>
            </a:r>
            <a:r>
              <a:rPr lang="en-US" sz="1200" b="0" i="0" kern="1200" baseline="0" dirty="0" smtClean="0">
                <a:solidFill>
                  <a:schemeClr val="tx1"/>
                </a:solidFill>
                <a:effectLst/>
                <a:latin typeface="+mn-lt"/>
                <a:ea typeface="+mn-ea"/>
                <a:cs typeface="+mn-cs"/>
              </a:rPr>
              <a:t>World Average 14,483.</a:t>
            </a:r>
          </a:p>
          <a:p>
            <a:pPr fontAlgn="base"/>
            <a:endParaRPr lang="en-US" sz="1200" b="0" i="0" kern="1200" baseline="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Belgium area is 30,530; France 549,190; Romania</a:t>
            </a:r>
            <a:r>
              <a:rPr lang="en-US" sz="1200" b="0" i="0" kern="1200" baseline="0" dirty="0" smtClean="0">
                <a:solidFill>
                  <a:schemeClr val="tx1"/>
                </a:solidFill>
                <a:effectLst/>
                <a:latin typeface="+mn-lt"/>
                <a:ea typeface="+mn-ea"/>
                <a:cs typeface="+mn-cs"/>
              </a:rPr>
              <a:t> 238,390; </a:t>
            </a:r>
            <a:r>
              <a:rPr lang="pt-BR" sz="1200" b="0" i="0" u="none" strike="noStrike" kern="1200" dirty="0" err="1" smtClean="0">
                <a:solidFill>
                  <a:schemeClr val="tx1"/>
                </a:solidFill>
                <a:effectLst/>
                <a:latin typeface="+mn-lt"/>
                <a:ea typeface="+mn-ea"/>
                <a:cs typeface="+mn-cs"/>
              </a:rPr>
              <a:t>Switzerland</a:t>
            </a:r>
            <a:r>
              <a:rPr lang="pt-BR" sz="1200" b="0" i="0" u="none" strike="noStrike" kern="1200" dirty="0" smtClean="0">
                <a:solidFill>
                  <a:schemeClr val="tx1"/>
                </a:solidFill>
                <a:effectLst/>
                <a:latin typeface="+mn-lt"/>
                <a:ea typeface="+mn-ea"/>
                <a:cs typeface="+mn-cs"/>
              </a:rPr>
              <a:t> 41,280. </a:t>
            </a:r>
            <a:r>
              <a:rPr lang="pt-BR" sz="1200" b="0" i="0" u="none" strike="noStrike" kern="1200" dirty="0" err="1" smtClean="0">
                <a:solidFill>
                  <a:schemeClr val="tx1"/>
                </a:solidFill>
                <a:effectLst/>
                <a:latin typeface="+mn-lt"/>
                <a:ea typeface="+mn-ea"/>
                <a:cs typeface="+mn-cs"/>
              </a:rPr>
              <a:t>Brazil</a:t>
            </a:r>
            <a:r>
              <a:rPr lang="pt-BR" sz="1200" b="0" i="0" u="none" strike="noStrike" kern="1200" dirty="0" smtClean="0">
                <a:solidFill>
                  <a:schemeClr val="tx1"/>
                </a:solidFill>
                <a:effectLst/>
                <a:latin typeface="+mn-lt"/>
                <a:ea typeface="+mn-ea"/>
                <a:cs typeface="+mn-cs"/>
              </a:rPr>
              <a:t> </a:t>
            </a:r>
            <a:r>
              <a:rPr lang="pt-BR" sz="1200" b="0" i="0" u="none" strike="noStrike" kern="1200" dirty="0" err="1" smtClean="0">
                <a:solidFill>
                  <a:schemeClr val="tx1"/>
                </a:solidFill>
                <a:effectLst/>
                <a:latin typeface="+mn-lt"/>
                <a:ea typeface="+mn-ea"/>
                <a:cs typeface="+mn-cs"/>
              </a:rPr>
              <a:t>is</a:t>
            </a:r>
            <a:r>
              <a:rPr lang="pt-BR" sz="1200" b="0" i="0" u="none" strike="noStrike" kern="1200" dirty="0" smtClean="0">
                <a:solidFill>
                  <a:schemeClr val="tx1"/>
                </a:solidFill>
                <a:effectLst/>
                <a:latin typeface="+mn-lt"/>
                <a:ea typeface="+mn-ea"/>
                <a:cs typeface="+mn-cs"/>
              </a:rPr>
              <a:t> 36 times </a:t>
            </a:r>
            <a:r>
              <a:rPr lang="pt-BR" sz="1200" b="0" i="0" u="none" strike="noStrike" kern="1200" dirty="0" err="1" smtClean="0">
                <a:solidFill>
                  <a:schemeClr val="tx1"/>
                </a:solidFill>
                <a:effectLst/>
                <a:latin typeface="+mn-lt"/>
                <a:ea typeface="+mn-ea"/>
                <a:cs typeface="+mn-cs"/>
              </a:rPr>
              <a:t>bigger</a:t>
            </a:r>
            <a:r>
              <a:rPr lang="pt-BR" sz="1200" b="0" i="0" u="none" strike="noStrike" kern="1200" dirty="0" smtClean="0">
                <a:solidFill>
                  <a:schemeClr val="tx1"/>
                </a:solidFill>
                <a:effectLst/>
                <a:latin typeface="+mn-lt"/>
                <a:ea typeface="+mn-ea"/>
                <a:cs typeface="+mn-cs"/>
              </a:rPr>
              <a:t> </a:t>
            </a:r>
            <a:r>
              <a:rPr lang="pt-BR" sz="1200" b="0" i="0" u="none" strike="noStrike" kern="1200" dirty="0" err="1" smtClean="0">
                <a:solidFill>
                  <a:schemeClr val="tx1"/>
                </a:solidFill>
                <a:effectLst/>
                <a:latin typeface="+mn-lt"/>
                <a:ea typeface="+mn-ea"/>
                <a:cs typeface="+mn-cs"/>
              </a:rPr>
              <a:t>than</a:t>
            </a:r>
            <a:r>
              <a:rPr lang="pt-BR" sz="1200" b="0" i="0" u="none" strike="noStrike" kern="1200" dirty="0" smtClean="0">
                <a:solidFill>
                  <a:schemeClr val="tx1"/>
                </a:solidFill>
                <a:effectLst/>
                <a:latin typeface="+mn-lt"/>
                <a:ea typeface="+mn-ea"/>
                <a:cs typeface="+mn-cs"/>
              </a:rPr>
              <a:t> </a:t>
            </a:r>
            <a:r>
              <a:rPr lang="pt-BR" sz="1200" b="0" i="0" u="none" strike="noStrike" kern="1200" dirty="0" err="1" smtClean="0">
                <a:solidFill>
                  <a:schemeClr val="tx1"/>
                </a:solidFill>
                <a:effectLst/>
                <a:latin typeface="+mn-lt"/>
                <a:ea typeface="+mn-ea"/>
                <a:cs typeface="+mn-cs"/>
              </a:rPr>
              <a:t>Romania</a:t>
            </a:r>
            <a:r>
              <a:rPr lang="pt-BR" sz="1200" b="0" i="0" u="none" strike="noStrike" kern="1200" dirty="0" smtClean="0">
                <a:solidFill>
                  <a:schemeClr val="tx1"/>
                </a:solidFill>
                <a:effectLst/>
                <a:latin typeface="+mn-lt"/>
                <a:ea typeface="+mn-ea"/>
                <a:cs typeface="+mn-cs"/>
              </a:rPr>
              <a:t>.</a:t>
            </a:r>
            <a:endParaRPr lang="en-US" sz="1200" b="0" i="0" kern="1200" dirty="0" smtClean="0">
              <a:solidFill>
                <a:schemeClr val="tx1"/>
              </a:solidFill>
              <a:effectLst/>
              <a:latin typeface="+mn-lt"/>
              <a:ea typeface="+mn-ea"/>
              <a:cs typeface="+mn-cs"/>
            </a:endParaRPr>
          </a:p>
          <a:p>
            <a:pPr fontAlgn="base"/>
            <a:endParaRPr lang="en-US" sz="1200" b="0" i="0" kern="1200" dirty="0" smtClean="0">
              <a:solidFill>
                <a:schemeClr val="tx1"/>
              </a:solidFill>
              <a:effectLst/>
              <a:latin typeface="+mn-lt"/>
              <a:ea typeface="+mn-ea"/>
              <a:cs typeface="+mn-cs"/>
            </a:endParaRPr>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3</a:t>
            </a:fld>
            <a:endParaRPr lang="pt-BR"/>
          </a:p>
        </p:txBody>
      </p:sp>
    </p:spTree>
    <p:extLst>
      <p:ext uri="{BB962C8B-B14F-4D97-AF65-F5344CB8AC3E}">
        <p14:creationId xmlns:p14="http://schemas.microsoft.com/office/powerpoint/2010/main" val="42595616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4</a:t>
            </a:fld>
            <a:endParaRPr lang="pt-BR"/>
          </a:p>
        </p:txBody>
      </p:sp>
    </p:spTree>
    <p:extLst>
      <p:ext uri="{BB962C8B-B14F-4D97-AF65-F5344CB8AC3E}">
        <p14:creationId xmlns:p14="http://schemas.microsoft.com/office/powerpoint/2010/main" val="2677093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5</a:t>
            </a:fld>
            <a:endParaRPr lang="pt-BR"/>
          </a:p>
        </p:txBody>
      </p:sp>
    </p:spTree>
    <p:extLst>
      <p:ext uri="{BB962C8B-B14F-4D97-AF65-F5344CB8AC3E}">
        <p14:creationId xmlns:p14="http://schemas.microsoft.com/office/powerpoint/2010/main" val="3499838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9</a:t>
            </a:fld>
            <a:endParaRPr lang="pt-BR"/>
          </a:p>
        </p:txBody>
      </p:sp>
    </p:spTree>
    <p:extLst>
      <p:ext uri="{BB962C8B-B14F-4D97-AF65-F5344CB8AC3E}">
        <p14:creationId xmlns:p14="http://schemas.microsoft.com/office/powerpoint/2010/main" val="1912598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en-US" sz="1200" kern="1200" dirty="0" smtClean="0">
                <a:solidFill>
                  <a:schemeClr val="tx1"/>
                </a:solidFill>
                <a:effectLst/>
                <a:latin typeface="+mn-lt"/>
                <a:ea typeface="+mn-ea"/>
                <a:cs typeface="+mn-cs"/>
              </a:rPr>
              <a:t>It is important to mention that 30% of Portuguese Brazilian teachers from public school are participating in PLO and that Portuguese teachers represent 18% of all public school teachers. The most important difference that we highlight is the teachers’ education. The sample and PLO teachers have more years of study than the mean Brazilian teacher and the sample is more educated than the PLO teachers.</a:t>
            </a:r>
            <a:endParaRPr lang="pt-BR" dirty="0"/>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11</a:t>
            </a:fld>
            <a:endParaRPr lang="pt-BR"/>
          </a:p>
        </p:txBody>
      </p:sp>
    </p:spTree>
    <p:extLst>
      <p:ext uri="{BB962C8B-B14F-4D97-AF65-F5344CB8AC3E}">
        <p14:creationId xmlns:p14="http://schemas.microsoft.com/office/powerpoint/2010/main" val="1841202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13</a:t>
            </a:fld>
            <a:endParaRPr lang="pt-BR"/>
          </a:p>
        </p:txBody>
      </p:sp>
    </p:spTree>
    <p:extLst>
      <p:ext uri="{BB962C8B-B14F-4D97-AF65-F5344CB8AC3E}">
        <p14:creationId xmlns:p14="http://schemas.microsoft.com/office/powerpoint/2010/main" val="30248114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pt-BR" dirty="0" err="1" smtClean="0"/>
              <a:t>Regarding</a:t>
            </a:r>
            <a:r>
              <a:rPr lang="pt-BR" dirty="0" smtClean="0"/>
              <a:t> to </a:t>
            </a:r>
            <a:r>
              <a:rPr lang="pt-BR" dirty="0" err="1" smtClean="0"/>
              <a:t>normative</a:t>
            </a:r>
            <a:r>
              <a:rPr lang="pt-BR" dirty="0" smtClean="0"/>
              <a:t> </a:t>
            </a:r>
            <a:r>
              <a:rPr lang="pt-BR" dirty="0" err="1" smtClean="0"/>
              <a:t>assessment</a:t>
            </a:r>
            <a:r>
              <a:rPr lang="pt-BR" dirty="0" smtClean="0"/>
              <a:t>, </a:t>
            </a:r>
            <a:r>
              <a:rPr lang="pt-BR" dirty="0" err="1" smtClean="0"/>
              <a:t>they</a:t>
            </a:r>
            <a:r>
              <a:rPr lang="pt-BR" dirty="0" smtClean="0"/>
              <a:t> </a:t>
            </a:r>
            <a:r>
              <a:rPr lang="pt-BR" dirty="0" err="1" smtClean="0"/>
              <a:t>express</a:t>
            </a:r>
            <a:r>
              <a:rPr lang="pt-BR" dirty="0" smtClean="0"/>
              <a:t> </a:t>
            </a:r>
            <a:r>
              <a:rPr lang="pt-BR" dirty="0" err="1" smtClean="0"/>
              <a:t>mainly</a:t>
            </a:r>
            <a:r>
              <a:rPr lang="pt-BR" dirty="0" smtClean="0"/>
              <a:t> </a:t>
            </a:r>
            <a:r>
              <a:rPr lang="pt-BR" dirty="0" err="1" smtClean="0"/>
              <a:t>disagreement</a:t>
            </a:r>
            <a:r>
              <a:rPr lang="pt-BR" dirty="0" smtClean="0"/>
              <a:t>, </a:t>
            </a:r>
            <a:r>
              <a:rPr lang="pt-BR" dirty="0" err="1" smtClean="0"/>
              <a:t>but</a:t>
            </a:r>
            <a:r>
              <a:rPr lang="pt-BR" dirty="0" smtClean="0"/>
              <a:t> </a:t>
            </a:r>
            <a:r>
              <a:rPr lang="pt-BR" dirty="0" err="1" smtClean="0"/>
              <a:t>also</a:t>
            </a:r>
            <a:r>
              <a:rPr lang="pt-BR" dirty="0" smtClean="0"/>
              <a:t> </a:t>
            </a:r>
            <a:r>
              <a:rPr lang="pt-BR" dirty="0" err="1" smtClean="0"/>
              <a:t>an</a:t>
            </a:r>
            <a:r>
              <a:rPr lang="pt-BR" dirty="0" smtClean="0"/>
              <a:t> </a:t>
            </a:r>
            <a:r>
              <a:rPr lang="pt-BR" dirty="0" err="1" smtClean="0"/>
              <a:t>unclear</a:t>
            </a:r>
            <a:r>
              <a:rPr lang="pt-BR" dirty="0" smtClean="0"/>
              <a:t> </a:t>
            </a:r>
            <a:r>
              <a:rPr lang="pt-BR" dirty="0" err="1" smtClean="0"/>
              <a:t>position</a:t>
            </a:r>
            <a:r>
              <a:rPr lang="pt-BR" dirty="0" smtClean="0"/>
              <a:t>.</a:t>
            </a:r>
          </a:p>
          <a:p>
            <a:endParaRPr lang="pt-BR" dirty="0"/>
          </a:p>
        </p:txBody>
      </p:sp>
      <p:sp>
        <p:nvSpPr>
          <p:cNvPr id="4" name="Espaço Reservado para Número de Slide 3"/>
          <p:cNvSpPr>
            <a:spLocks noGrp="1"/>
          </p:cNvSpPr>
          <p:nvPr>
            <p:ph type="sldNum" sz="quarter" idx="10"/>
          </p:nvPr>
        </p:nvSpPr>
        <p:spPr/>
        <p:txBody>
          <a:bodyPr/>
          <a:lstStyle/>
          <a:p>
            <a:fld id="{AA22F00B-0A79-4B4E-9624-76B68485A1B2}" type="slidenum">
              <a:rPr lang="pt-BR" smtClean="0"/>
              <a:pPr/>
              <a:t>15</a:t>
            </a:fld>
            <a:endParaRPr lang="pt-BR"/>
          </a:p>
        </p:txBody>
      </p:sp>
    </p:spTree>
    <p:extLst>
      <p:ext uri="{BB962C8B-B14F-4D97-AF65-F5344CB8AC3E}">
        <p14:creationId xmlns:p14="http://schemas.microsoft.com/office/powerpoint/2010/main" val="14351050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grpSp>
        <p:nvGrpSpPr>
          <p:cNvPr id="7" name="Group 19"/>
          <p:cNvGrpSpPr>
            <a:grpSpLocks noChangeAspect="1"/>
          </p:cNvGrpSpPr>
          <p:nvPr/>
        </p:nvGrpSpPr>
        <p:grpSpPr bwMode="auto">
          <a:xfrm rot="7427996">
            <a:off x="4903325" y="3341639"/>
            <a:ext cx="6509708" cy="3821821"/>
            <a:chOff x="682" y="926"/>
            <a:chExt cx="5781" cy="3394"/>
          </a:xfrm>
        </p:grpSpPr>
        <p:sp>
          <p:nvSpPr>
            <p:cNvPr id="11" name="AutoShape 18"/>
            <p:cNvSpPr>
              <a:spLocks noChangeAspect="1" noChangeArrowheads="1" noTextEdit="1"/>
            </p:cNvSpPr>
            <p:nvPr userDrawn="1"/>
          </p:nvSpPr>
          <p:spPr bwMode="auto">
            <a:xfrm>
              <a:off x="703" y="926"/>
              <a:ext cx="5760" cy="33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pt-BR"/>
            </a:p>
          </p:txBody>
        </p:sp>
        <p:sp>
          <p:nvSpPr>
            <p:cNvPr id="12" name="Freeform 20"/>
            <p:cNvSpPr>
              <a:spLocks/>
            </p:cNvSpPr>
            <p:nvPr userDrawn="1"/>
          </p:nvSpPr>
          <p:spPr bwMode="auto">
            <a:xfrm>
              <a:off x="2716" y="1397"/>
              <a:ext cx="1134" cy="845"/>
            </a:xfrm>
            <a:custGeom>
              <a:avLst/>
              <a:gdLst>
                <a:gd name="connsiteX0" fmla="*/ 10000 w 10000"/>
                <a:gd name="connsiteY0" fmla="*/ 0 h 10000"/>
                <a:gd name="connsiteX1" fmla="*/ 2472 w 10000"/>
                <a:gd name="connsiteY1" fmla="*/ 1208 h 10000"/>
                <a:gd name="connsiteX2" fmla="*/ 0 w 10000"/>
                <a:gd name="connsiteY2" fmla="*/ 7766 h 10000"/>
                <a:gd name="connsiteX3" fmla="*/ 7247 w 10000"/>
                <a:gd name="connsiteY3" fmla="*/ 10000 h 10000"/>
                <a:gd name="connsiteX4" fmla="*/ 8997 w 10000"/>
                <a:gd name="connsiteY4" fmla="*/ 3577 h 10000"/>
                <a:gd name="connsiteX5" fmla="*/ 10000 w 10000"/>
                <a:gd name="connsiteY5" fmla="*/ 0 h 10000"/>
                <a:gd name="connsiteX0" fmla="*/ 10000 w 10000"/>
                <a:gd name="connsiteY0" fmla="*/ 0 h 10000"/>
                <a:gd name="connsiteX1" fmla="*/ 2472 w 10000"/>
                <a:gd name="connsiteY1" fmla="*/ 1208 h 10000"/>
                <a:gd name="connsiteX2" fmla="*/ 0 w 10000"/>
                <a:gd name="connsiteY2" fmla="*/ 7766 h 10000"/>
                <a:gd name="connsiteX3" fmla="*/ 5151 w 10000"/>
                <a:gd name="connsiteY3" fmla="*/ 9390 h 10000"/>
                <a:gd name="connsiteX4" fmla="*/ 7247 w 10000"/>
                <a:gd name="connsiteY4" fmla="*/ 10000 h 10000"/>
                <a:gd name="connsiteX5" fmla="*/ 8997 w 10000"/>
                <a:gd name="connsiteY5" fmla="*/ 3577 h 10000"/>
                <a:gd name="connsiteX6" fmla="*/ 10000 w 10000"/>
                <a:gd name="connsiteY6" fmla="*/ 0 h 10000"/>
                <a:gd name="connsiteX0" fmla="*/ 10000 w 10000"/>
                <a:gd name="connsiteY0" fmla="*/ 0 h 10000"/>
                <a:gd name="connsiteX1" fmla="*/ 2472 w 10000"/>
                <a:gd name="connsiteY1" fmla="*/ 1208 h 10000"/>
                <a:gd name="connsiteX2" fmla="*/ 0 w 10000"/>
                <a:gd name="connsiteY2" fmla="*/ 7766 h 10000"/>
                <a:gd name="connsiteX3" fmla="*/ 5151 w 10000"/>
                <a:gd name="connsiteY3" fmla="*/ 9390 h 10000"/>
                <a:gd name="connsiteX4" fmla="*/ 7247 w 10000"/>
                <a:gd name="connsiteY4" fmla="*/ 10000 h 10000"/>
                <a:gd name="connsiteX5" fmla="*/ 8997 w 10000"/>
                <a:gd name="connsiteY5" fmla="*/ 3577 h 10000"/>
                <a:gd name="connsiteX6" fmla="*/ 10000 w 10000"/>
                <a:gd name="connsiteY6" fmla="*/ 0 h 10000"/>
                <a:gd name="connsiteX0" fmla="*/ 7528 w 7528"/>
                <a:gd name="connsiteY0" fmla="*/ 0 h 10000"/>
                <a:gd name="connsiteX1" fmla="*/ 0 w 7528"/>
                <a:gd name="connsiteY1" fmla="*/ 1208 h 10000"/>
                <a:gd name="connsiteX2" fmla="*/ 2679 w 7528"/>
                <a:gd name="connsiteY2" fmla="*/ 9390 h 10000"/>
                <a:gd name="connsiteX3" fmla="*/ 4775 w 7528"/>
                <a:gd name="connsiteY3" fmla="*/ 10000 h 10000"/>
                <a:gd name="connsiteX4" fmla="*/ 6525 w 7528"/>
                <a:gd name="connsiteY4" fmla="*/ 3577 h 10000"/>
                <a:gd name="connsiteX5" fmla="*/ 7528 w 7528"/>
                <a:gd name="connsiteY5" fmla="*/ 0 h 10000"/>
                <a:gd name="connsiteX0" fmla="*/ 6441 w 6441"/>
                <a:gd name="connsiteY0" fmla="*/ 0 h 10000"/>
                <a:gd name="connsiteX1" fmla="*/ 0 w 6441"/>
                <a:gd name="connsiteY1" fmla="*/ 9390 h 10000"/>
                <a:gd name="connsiteX2" fmla="*/ 2784 w 6441"/>
                <a:gd name="connsiteY2" fmla="*/ 10000 h 10000"/>
                <a:gd name="connsiteX3" fmla="*/ 5109 w 6441"/>
                <a:gd name="connsiteY3" fmla="*/ 3577 h 10000"/>
                <a:gd name="connsiteX4" fmla="*/ 6441 w 6441"/>
                <a:gd name="connsiteY4" fmla="*/ 0 h 10000"/>
                <a:gd name="connsiteX0" fmla="*/ 7932 w 7932"/>
                <a:gd name="connsiteY0" fmla="*/ 0 h 6423"/>
                <a:gd name="connsiteX1" fmla="*/ 0 w 7932"/>
                <a:gd name="connsiteY1" fmla="*/ 5813 h 6423"/>
                <a:gd name="connsiteX2" fmla="*/ 4322 w 7932"/>
                <a:gd name="connsiteY2" fmla="*/ 6423 h 6423"/>
                <a:gd name="connsiteX3" fmla="*/ 7932 w 7932"/>
                <a:gd name="connsiteY3" fmla="*/ 0 h 6423"/>
              </a:gdLst>
              <a:ahLst/>
              <a:cxnLst>
                <a:cxn ang="0">
                  <a:pos x="connsiteX0" y="connsiteY0"/>
                </a:cxn>
                <a:cxn ang="0">
                  <a:pos x="connsiteX1" y="connsiteY1"/>
                </a:cxn>
                <a:cxn ang="0">
                  <a:pos x="connsiteX2" y="connsiteY2"/>
                </a:cxn>
                <a:cxn ang="0">
                  <a:pos x="connsiteX3" y="connsiteY3"/>
                </a:cxn>
              </a:cxnLst>
              <a:rect l="l" t="t" r="r" b="b"/>
              <a:pathLst>
                <a:path w="7932" h="6423">
                  <a:moveTo>
                    <a:pt x="7932" y="0"/>
                  </a:moveTo>
                  <a:lnTo>
                    <a:pt x="0" y="5813"/>
                  </a:lnTo>
                  <a:lnTo>
                    <a:pt x="4322" y="6423"/>
                  </a:lnTo>
                  <a:lnTo>
                    <a:pt x="7932" y="0"/>
                  </a:lnTo>
                  <a:close/>
                </a:path>
              </a:pathLst>
            </a:custGeom>
            <a:solidFill>
              <a:srgbClr val="F7F3C5"/>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3" name="Freeform 21"/>
            <p:cNvSpPr>
              <a:spLocks/>
            </p:cNvSpPr>
            <p:nvPr userDrawn="1"/>
          </p:nvSpPr>
          <p:spPr bwMode="auto">
            <a:xfrm>
              <a:off x="1197" y="926"/>
              <a:ext cx="2949" cy="1316"/>
            </a:xfrm>
            <a:custGeom>
              <a:avLst/>
              <a:gdLst/>
              <a:ahLst/>
              <a:cxnLst>
                <a:cxn ang="0">
                  <a:pos x="2949" y="0"/>
                </a:cxn>
                <a:cxn ang="0">
                  <a:pos x="729" y="159"/>
                </a:cxn>
                <a:cxn ang="0">
                  <a:pos x="0" y="1022"/>
                </a:cxn>
                <a:cxn ang="0">
                  <a:pos x="2137" y="1316"/>
                </a:cxn>
                <a:cxn ang="0">
                  <a:pos x="2949" y="0"/>
                </a:cxn>
              </a:cxnLst>
              <a:rect l="0" t="0" r="r" b="b"/>
              <a:pathLst>
                <a:path w="2949" h="1316">
                  <a:moveTo>
                    <a:pt x="2949" y="0"/>
                  </a:moveTo>
                  <a:lnTo>
                    <a:pt x="729" y="159"/>
                  </a:lnTo>
                  <a:lnTo>
                    <a:pt x="0" y="1022"/>
                  </a:lnTo>
                  <a:lnTo>
                    <a:pt x="2137" y="1316"/>
                  </a:lnTo>
                  <a:lnTo>
                    <a:pt x="2949"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4" name="Freeform 22"/>
            <p:cNvSpPr>
              <a:spLocks/>
            </p:cNvSpPr>
            <p:nvPr userDrawn="1"/>
          </p:nvSpPr>
          <p:spPr bwMode="auto">
            <a:xfrm>
              <a:off x="3374" y="1078"/>
              <a:ext cx="992" cy="1287"/>
            </a:xfrm>
            <a:custGeom>
              <a:avLst/>
              <a:gdLst>
                <a:gd name="connsiteX0" fmla="*/ 9888 w 10000"/>
                <a:gd name="connsiteY0" fmla="*/ 0 h 10000"/>
                <a:gd name="connsiteX1" fmla="*/ 7418 w 10000"/>
                <a:gd name="connsiteY1" fmla="*/ 627 h 10000"/>
                <a:gd name="connsiteX2" fmla="*/ 5804 w 10000"/>
                <a:gd name="connsiteY2" fmla="*/ 2662 h 10000"/>
                <a:gd name="connsiteX3" fmla="*/ 0 w 10000"/>
                <a:gd name="connsiteY3" fmla="*/ 9174 h 10000"/>
                <a:gd name="connsiteX4" fmla="*/ 10000 w 10000"/>
                <a:gd name="connsiteY4" fmla="*/ 10000 h 10000"/>
                <a:gd name="connsiteX5" fmla="*/ 9888 w 10000"/>
                <a:gd name="connsiteY5" fmla="*/ 0 h 10000"/>
                <a:gd name="connsiteX0" fmla="*/ 9888 w 10000"/>
                <a:gd name="connsiteY0" fmla="*/ 0 h 10000"/>
                <a:gd name="connsiteX1" fmla="*/ 5804 w 10000"/>
                <a:gd name="connsiteY1" fmla="*/ 2662 h 10000"/>
                <a:gd name="connsiteX2" fmla="*/ 0 w 10000"/>
                <a:gd name="connsiteY2" fmla="*/ 9174 h 10000"/>
                <a:gd name="connsiteX3" fmla="*/ 10000 w 10000"/>
                <a:gd name="connsiteY3" fmla="*/ 10000 h 10000"/>
                <a:gd name="connsiteX4" fmla="*/ 9888 w 10000"/>
                <a:gd name="connsiteY4" fmla="*/ 0 h 10000"/>
                <a:gd name="connsiteX0" fmla="*/ 9888 w 11654"/>
                <a:gd name="connsiteY0" fmla="*/ 138 h 10138"/>
                <a:gd name="connsiteX1" fmla="*/ 5804 w 11654"/>
                <a:gd name="connsiteY1" fmla="*/ 2800 h 10138"/>
                <a:gd name="connsiteX2" fmla="*/ 0 w 11654"/>
                <a:gd name="connsiteY2" fmla="*/ 9312 h 10138"/>
                <a:gd name="connsiteX3" fmla="*/ 10000 w 11654"/>
                <a:gd name="connsiteY3" fmla="*/ 10138 h 10138"/>
                <a:gd name="connsiteX4" fmla="*/ 9923 w 11654"/>
                <a:gd name="connsiteY4" fmla="*/ 1972 h 10138"/>
                <a:gd name="connsiteX5" fmla="*/ 9888 w 11654"/>
                <a:gd name="connsiteY5" fmla="*/ 138 h 10138"/>
                <a:gd name="connsiteX0" fmla="*/ 9888 w 10574"/>
                <a:gd name="connsiteY0" fmla="*/ 138 h 10138"/>
                <a:gd name="connsiteX1" fmla="*/ 5804 w 10574"/>
                <a:gd name="connsiteY1" fmla="*/ 2800 h 10138"/>
                <a:gd name="connsiteX2" fmla="*/ 0 w 10574"/>
                <a:gd name="connsiteY2" fmla="*/ 9312 h 10138"/>
                <a:gd name="connsiteX3" fmla="*/ 10000 w 10574"/>
                <a:gd name="connsiteY3" fmla="*/ 10138 h 10138"/>
                <a:gd name="connsiteX4" fmla="*/ 9923 w 10574"/>
                <a:gd name="connsiteY4" fmla="*/ 1972 h 10138"/>
                <a:gd name="connsiteX5" fmla="*/ 9888 w 10574"/>
                <a:gd name="connsiteY5" fmla="*/ 138 h 10138"/>
                <a:gd name="connsiteX0" fmla="*/ 9923 w 10622"/>
                <a:gd name="connsiteY0" fmla="*/ 1223 h 9389"/>
                <a:gd name="connsiteX1" fmla="*/ 5804 w 10622"/>
                <a:gd name="connsiteY1" fmla="*/ 2051 h 9389"/>
                <a:gd name="connsiteX2" fmla="*/ 0 w 10622"/>
                <a:gd name="connsiteY2" fmla="*/ 8563 h 9389"/>
                <a:gd name="connsiteX3" fmla="*/ 10000 w 10622"/>
                <a:gd name="connsiteY3" fmla="*/ 9389 h 9389"/>
                <a:gd name="connsiteX4" fmla="*/ 9923 w 10622"/>
                <a:gd name="connsiteY4" fmla="*/ 1223 h 9389"/>
                <a:gd name="connsiteX0" fmla="*/ 9342 w 10000"/>
                <a:gd name="connsiteY0" fmla="*/ 1303 h 10000"/>
                <a:gd name="connsiteX1" fmla="*/ 5464 w 10000"/>
                <a:gd name="connsiteY1" fmla="*/ 2184 h 10000"/>
                <a:gd name="connsiteX2" fmla="*/ 0 w 10000"/>
                <a:gd name="connsiteY2" fmla="*/ 9120 h 10000"/>
                <a:gd name="connsiteX3" fmla="*/ 9414 w 10000"/>
                <a:gd name="connsiteY3" fmla="*/ 10000 h 10000"/>
                <a:gd name="connsiteX4" fmla="*/ 9342 w 10000"/>
                <a:gd name="connsiteY4" fmla="*/ 1303 h 10000"/>
                <a:gd name="connsiteX0" fmla="*/ 9342 w 10000"/>
                <a:gd name="connsiteY0" fmla="*/ 1171 h 9868"/>
                <a:gd name="connsiteX1" fmla="*/ 5464 w 10000"/>
                <a:gd name="connsiteY1" fmla="*/ 2052 h 9868"/>
                <a:gd name="connsiteX2" fmla="*/ 0 w 10000"/>
                <a:gd name="connsiteY2" fmla="*/ 8988 h 9868"/>
                <a:gd name="connsiteX3" fmla="*/ 9414 w 10000"/>
                <a:gd name="connsiteY3" fmla="*/ 9868 h 9868"/>
                <a:gd name="connsiteX4" fmla="*/ 9342 w 10000"/>
                <a:gd name="connsiteY4" fmla="*/ 1171 h 9868"/>
                <a:gd name="connsiteX0" fmla="*/ 9342 w 10000"/>
                <a:gd name="connsiteY0" fmla="*/ 887 h 9700"/>
                <a:gd name="connsiteX1" fmla="*/ 5464 w 10000"/>
                <a:gd name="connsiteY1" fmla="*/ 1779 h 9700"/>
                <a:gd name="connsiteX2" fmla="*/ 0 w 10000"/>
                <a:gd name="connsiteY2" fmla="*/ 8808 h 9700"/>
                <a:gd name="connsiteX3" fmla="*/ 9414 w 10000"/>
                <a:gd name="connsiteY3" fmla="*/ 9700 h 9700"/>
                <a:gd name="connsiteX4" fmla="*/ 9342 w 10000"/>
                <a:gd name="connsiteY4" fmla="*/ 887 h 9700"/>
                <a:gd name="connsiteX0" fmla="*/ 9342 w 10000"/>
                <a:gd name="connsiteY0" fmla="*/ 1178 h 10264"/>
                <a:gd name="connsiteX1" fmla="*/ 5464 w 10000"/>
                <a:gd name="connsiteY1" fmla="*/ 2098 h 10264"/>
                <a:gd name="connsiteX2" fmla="*/ 0 w 10000"/>
                <a:gd name="connsiteY2" fmla="*/ 9344 h 10264"/>
                <a:gd name="connsiteX3" fmla="*/ 9414 w 10000"/>
                <a:gd name="connsiteY3" fmla="*/ 10264 h 10264"/>
                <a:gd name="connsiteX4" fmla="*/ 9342 w 10000"/>
                <a:gd name="connsiteY4" fmla="*/ 1178 h 10264"/>
                <a:gd name="connsiteX0" fmla="*/ 9342 w 10000"/>
                <a:gd name="connsiteY0" fmla="*/ 1608 h 10694"/>
                <a:gd name="connsiteX1" fmla="*/ 8571 w 10000"/>
                <a:gd name="connsiteY1" fmla="*/ 1046 h 10694"/>
                <a:gd name="connsiteX2" fmla="*/ 5464 w 10000"/>
                <a:gd name="connsiteY2" fmla="*/ 2528 h 10694"/>
                <a:gd name="connsiteX3" fmla="*/ 0 w 10000"/>
                <a:gd name="connsiteY3" fmla="*/ 9774 h 10694"/>
                <a:gd name="connsiteX4" fmla="*/ 9414 w 10000"/>
                <a:gd name="connsiteY4" fmla="*/ 10694 h 10694"/>
                <a:gd name="connsiteX5" fmla="*/ 9342 w 10000"/>
                <a:gd name="connsiteY5" fmla="*/ 1608 h 10694"/>
                <a:gd name="connsiteX0" fmla="*/ 9342 w 9525"/>
                <a:gd name="connsiteY0" fmla="*/ 1608 h 10694"/>
                <a:gd name="connsiteX1" fmla="*/ 8571 w 9525"/>
                <a:gd name="connsiteY1" fmla="*/ 1046 h 10694"/>
                <a:gd name="connsiteX2" fmla="*/ 5464 w 9525"/>
                <a:gd name="connsiteY2" fmla="*/ 2528 h 10694"/>
                <a:gd name="connsiteX3" fmla="*/ 0 w 9525"/>
                <a:gd name="connsiteY3" fmla="*/ 9774 h 10694"/>
                <a:gd name="connsiteX4" fmla="*/ 9414 w 9525"/>
                <a:gd name="connsiteY4" fmla="*/ 10694 h 10694"/>
                <a:gd name="connsiteX5" fmla="*/ 9342 w 9525"/>
                <a:gd name="connsiteY5" fmla="*/ 1608 h 10694"/>
                <a:gd name="connsiteX0" fmla="*/ 10499 w 10691"/>
                <a:gd name="connsiteY0" fmla="*/ 1504 h 10000"/>
                <a:gd name="connsiteX1" fmla="*/ 9689 w 10691"/>
                <a:gd name="connsiteY1" fmla="*/ 978 h 10000"/>
                <a:gd name="connsiteX2" fmla="*/ 6427 w 10691"/>
                <a:gd name="connsiteY2" fmla="*/ 2364 h 10000"/>
                <a:gd name="connsiteX3" fmla="*/ 691 w 10691"/>
                <a:gd name="connsiteY3" fmla="*/ 9140 h 10000"/>
                <a:gd name="connsiteX4" fmla="*/ 10574 w 10691"/>
                <a:gd name="connsiteY4" fmla="*/ 10000 h 10000"/>
                <a:gd name="connsiteX5" fmla="*/ 10499 w 10691"/>
                <a:gd name="connsiteY5" fmla="*/ 1504 h 10000"/>
                <a:gd name="connsiteX0" fmla="*/ 10499 w 10691"/>
                <a:gd name="connsiteY0" fmla="*/ 1504 h 10000"/>
                <a:gd name="connsiteX1" fmla="*/ 9689 w 10691"/>
                <a:gd name="connsiteY1" fmla="*/ 978 h 10000"/>
                <a:gd name="connsiteX2" fmla="*/ 6427 w 10691"/>
                <a:gd name="connsiteY2" fmla="*/ 2364 h 10000"/>
                <a:gd name="connsiteX3" fmla="*/ 691 w 10691"/>
                <a:gd name="connsiteY3" fmla="*/ 9140 h 10000"/>
                <a:gd name="connsiteX4" fmla="*/ 10574 w 10691"/>
                <a:gd name="connsiteY4" fmla="*/ 10000 h 10000"/>
                <a:gd name="connsiteX5" fmla="*/ 10499 w 10691"/>
                <a:gd name="connsiteY5" fmla="*/ 1504 h 10000"/>
                <a:gd name="connsiteX0" fmla="*/ 9808 w 10000"/>
                <a:gd name="connsiteY0" fmla="*/ 1504 h 10000"/>
                <a:gd name="connsiteX1" fmla="*/ 8998 w 10000"/>
                <a:gd name="connsiteY1" fmla="*/ 978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8998 w 10000"/>
                <a:gd name="connsiteY1" fmla="*/ 978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8998 w 10000"/>
                <a:gd name="connsiteY1" fmla="*/ 978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8998 w 10000"/>
                <a:gd name="connsiteY1" fmla="*/ 978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8998 w 10000"/>
                <a:gd name="connsiteY1" fmla="*/ 978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9052 w 10000"/>
                <a:gd name="connsiteY1" fmla="*/ 780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9052 w 10000"/>
                <a:gd name="connsiteY1" fmla="*/ 780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039 h 9535"/>
                <a:gd name="connsiteX1" fmla="*/ 9052 w 10000"/>
                <a:gd name="connsiteY1" fmla="*/ 315 h 9535"/>
                <a:gd name="connsiteX2" fmla="*/ 5736 w 10000"/>
                <a:gd name="connsiteY2" fmla="*/ 1899 h 9535"/>
                <a:gd name="connsiteX3" fmla="*/ 0 w 10000"/>
                <a:gd name="connsiteY3" fmla="*/ 8675 h 9535"/>
                <a:gd name="connsiteX4" fmla="*/ 9883 w 10000"/>
                <a:gd name="connsiteY4" fmla="*/ 9535 h 9535"/>
                <a:gd name="connsiteX5" fmla="*/ 9808 w 10000"/>
                <a:gd name="connsiteY5" fmla="*/ 1039 h 9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535">
                  <a:moveTo>
                    <a:pt x="9808" y="1039"/>
                  </a:moveTo>
                  <a:cubicBezTo>
                    <a:pt x="8890" y="0"/>
                    <a:pt x="9906" y="1199"/>
                    <a:pt x="9052" y="315"/>
                  </a:cubicBezTo>
                  <a:cubicBezTo>
                    <a:pt x="5745" y="1709"/>
                    <a:pt x="8326" y="569"/>
                    <a:pt x="5736" y="1899"/>
                  </a:cubicBezTo>
                  <a:cubicBezTo>
                    <a:pt x="4236" y="3259"/>
                    <a:pt x="1451" y="6874"/>
                    <a:pt x="0" y="8675"/>
                  </a:cubicBezTo>
                  <a:lnTo>
                    <a:pt x="9883" y="9535"/>
                  </a:lnTo>
                  <a:cubicBezTo>
                    <a:pt x="10000" y="7354"/>
                    <a:pt x="9945" y="2446"/>
                    <a:pt x="9808" y="1039"/>
                  </a:cubicBezTo>
                  <a:close/>
                </a:path>
              </a:pathLst>
            </a:custGeom>
            <a:solidFill>
              <a:srgbClr val="FCE3C7"/>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5" name="Freeform 23"/>
            <p:cNvSpPr>
              <a:spLocks/>
            </p:cNvSpPr>
            <p:nvPr userDrawn="1"/>
          </p:nvSpPr>
          <p:spPr bwMode="auto">
            <a:xfrm>
              <a:off x="3386" y="978"/>
              <a:ext cx="980" cy="1404"/>
            </a:xfrm>
            <a:custGeom>
              <a:avLst/>
              <a:gdLst/>
              <a:ahLst/>
              <a:cxnLst>
                <a:cxn ang="0">
                  <a:pos x="969" y="0"/>
                </a:cxn>
                <a:cxn ang="0">
                  <a:pos x="727" y="88"/>
                </a:cxn>
                <a:cxn ang="0">
                  <a:pos x="0" y="1288"/>
                </a:cxn>
                <a:cxn ang="0">
                  <a:pos x="980" y="1404"/>
                </a:cxn>
                <a:cxn ang="0">
                  <a:pos x="969" y="0"/>
                </a:cxn>
              </a:cxnLst>
              <a:rect l="0" t="0" r="r" b="b"/>
              <a:pathLst>
                <a:path w="980" h="1404">
                  <a:moveTo>
                    <a:pt x="969" y="0"/>
                  </a:moveTo>
                  <a:lnTo>
                    <a:pt x="727" y="88"/>
                  </a:lnTo>
                  <a:lnTo>
                    <a:pt x="0" y="1288"/>
                  </a:lnTo>
                  <a:lnTo>
                    <a:pt x="980" y="1404"/>
                  </a:lnTo>
                  <a:lnTo>
                    <a:pt x="969"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6" name="Freeform 24"/>
            <p:cNvSpPr>
              <a:spLocks/>
            </p:cNvSpPr>
            <p:nvPr userDrawn="1"/>
          </p:nvSpPr>
          <p:spPr bwMode="auto">
            <a:xfrm>
              <a:off x="4410" y="1327"/>
              <a:ext cx="782" cy="1169"/>
            </a:xfrm>
            <a:custGeom>
              <a:avLst/>
              <a:gdLst>
                <a:gd name="connsiteX0" fmla="*/ 0 w 10000"/>
                <a:gd name="connsiteY0" fmla="*/ 0 h 10000"/>
                <a:gd name="connsiteX1" fmla="*/ 68 w 10000"/>
                <a:gd name="connsiteY1" fmla="*/ 7927 h 10000"/>
                <a:gd name="connsiteX2" fmla="*/ 3816 w 10000"/>
                <a:gd name="connsiteY2" fmla="*/ 8695 h 10000"/>
                <a:gd name="connsiteX3" fmla="*/ 10000 w 10000"/>
                <a:gd name="connsiteY3" fmla="*/ 10000 h 10000"/>
                <a:gd name="connsiteX4" fmla="*/ 0 w 10000"/>
                <a:gd name="connsiteY4" fmla="*/ 0 h 10000"/>
                <a:gd name="connsiteX0" fmla="*/ 0 w 3816"/>
                <a:gd name="connsiteY0" fmla="*/ 0 h 8695"/>
                <a:gd name="connsiteX1" fmla="*/ 68 w 3816"/>
                <a:gd name="connsiteY1" fmla="*/ 7927 h 8695"/>
                <a:gd name="connsiteX2" fmla="*/ 3816 w 3816"/>
                <a:gd name="connsiteY2" fmla="*/ 8695 h 8695"/>
                <a:gd name="connsiteX3" fmla="*/ 0 w 3816"/>
                <a:gd name="connsiteY3" fmla="*/ 0 h 8695"/>
                <a:gd name="connsiteX0" fmla="*/ 0 w 9946"/>
                <a:gd name="connsiteY0" fmla="*/ 0 h 10243"/>
                <a:gd name="connsiteX1" fmla="*/ 124 w 9946"/>
                <a:gd name="connsiteY1" fmla="*/ 9360 h 10243"/>
                <a:gd name="connsiteX2" fmla="*/ 9946 w 9946"/>
                <a:gd name="connsiteY2" fmla="*/ 10243 h 10243"/>
                <a:gd name="connsiteX3" fmla="*/ 0 w 9946"/>
                <a:gd name="connsiteY3" fmla="*/ 0 h 10243"/>
              </a:gdLst>
              <a:ahLst/>
              <a:cxnLst>
                <a:cxn ang="0">
                  <a:pos x="connsiteX0" y="connsiteY0"/>
                </a:cxn>
                <a:cxn ang="0">
                  <a:pos x="connsiteX1" y="connsiteY1"/>
                </a:cxn>
                <a:cxn ang="0">
                  <a:pos x="connsiteX2" y="connsiteY2"/>
                </a:cxn>
                <a:cxn ang="0">
                  <a:pos x="connsiteX3" y="connsiteY3"/>
                </a:cxn>
              </a:cxnLst>
              <a:rect l="l" t="t" r="r" b="b"/>
              <a:pathLst>
                <a:path w="9946" h="10243">
                  <a:moveTo>
                    <a:pt x="0" y="0"/>
                  </a:moveTo>
                  <a:cubicBezTo>
                    <a:pt x="60" y="3039"/>
                    <a:pt x="64" y="6321"/>
                    <a:pt x="124" y="9360"/>
                  </a:cubicBezTo>
                  <a:lnTo>
                    <a:pt x="9946" y="10243"/>
                  </a:lnTo>
                  <a:lnTo>
                    <a:pt x="0" y="0"/>
                  </a:lnTo>
                  <a:close/>
                </a:path>
              </a:pathLst>
            </a:custGeom>
            <a:solidFill>
              <a:srgbClr val="FCD3B6"/>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7" name="Freeform 25"/>
            <p:cNvSpPr>
              <a:spLocks/>
            </p:cNvSpPr>
            <p:nvPr userDrawn="1"/>
          </p:nvSpPr>
          <p:spPr bwMode="auto">
            <a:xfrm>
              <a:off x="4402" y="1349"/>
              <a:ext cx="791" cy="1147"/>
            </a:xfrm>
            <a:custGeom>
              <a:avLst/>
              <a:gdLst>
                <a:gd name="connsiteX0" fmla="*/ 0 w 10000"/>
                <a:gd name="connsiteY0" fmla="*/ 0 h 10000"/>
                <a:gd name="connsiteX1" fmla="*/ 68 w 10000"/>
                <a:gd name="connsiteY1" fmla="*/ 7927 h 10000"/>
                <a:gd name="connsiteX2" fmla="*/ 3837 w 10000"/>
                <a:gd name="connsiteY2" fmla="*/ 8746 h 10000"/>
                <a:gd name="connsiteX3" fmla="*/ 10000 w 10000"/>
                <a:gd name="connsiteY3" fmla="*/ 10000 h 10000"/>
                <a:gd name="connsiteX4" fmla="*/ 0 w 10000"/>
                <a:gd name="connsiteY4" fmla="*/ 0 h 10000"/>
                <a:gd name="connsiteX0" fmla="*/ 0 w 3837"/>
                <a:gd name="connsiteY0" fmla="*/ 0 h 8746"/>
                <a:gd name="connsiteX1" fmla="*/ 68 w 3837"/>
                <a:gd name="connsiteY1" fmla="*/ 7927 h 8746"/>
                <a:gd name="connsiteX2" fmla="*/ 3837 w 3837"/>
                <a:gd name="connsiteY2" fmla="*/ 8746 h 8746"/>
                <a:gd name="connsiteX3" fmla="*/ 0 w 3837"/>
                <a:gd name="connsiteY3" fmla="*/ 0 h 8746"/>
              </a:gdLst>
              <a:ahLst/>
              <a:cxnLst>
                <a:cxn ang="0">
                  <a:pos x="connsiteX0" y="connsiteY0"/>
                </a:cxn>
                <a:cxn ang="0">
                  <a:pos x="connsiteX1" y="connsiteY1"/>
                </a:cxn>
                <a:cxn ang="0">
                  <a:pos x="connsiteX2" y="connsiteY2"/>
                </a:cxn>
                <a:cxn ang="0">
                  <a:pos x="connsiteX3" y="connsiteY3"/>
                </a:cxn>
              </a:cxnLst>
              <a:rect l="l" t="t" r="r" b="b"/>
              <a:pathLst>
                <a:path w="3837" h="8746">
                  <a:moveTo>
                    <a:pt x="0" y="0"/>
                  </a:moveTo>
                  <a:cubicBezTo>
                    <a:pt x="23" y="2642"/>
                    <a:pt x="45" y="5285"/>
                    <a:pt x="68" y="7927"/>
                  </a:cubicBezTo>
                  <a:lnTo>
                    <a:pt x="3837" y="8746"/>
                  </a:lnTo>
                  <a:lnTo>
                    <a:pt x="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8" name="Freeform 26"/>
            <p:cNvSpPr>
              <a:spLocks/>
            </p:cNvSpPr>
            <p:nvPr userDrawn="1"/>
          </p:nvSpPr>
          <p:spPr bwMode="auto">
            <a:xfrm>
              <a:off x="4418" y="2441"/>
              <a:ext cx="1165" cy="1571"/>
            </a:xfrm>
            <a:custGeom>
              <a:avLst/>
              <a:gdLst>
                <a:gd name="connsiteX0" fmla="*/ 0 w 10000"/>
                <a:gd name="connsiteY0" fmla="*/ 0 h 10000"/>
                <a:gd name="connsiteX1" fmla="*/ 129 w 10000"/>
                <a:gd name="connsiteY1" fmla="*/ 10000 h 10000"/>
                <a:gd name="connsiteX2" fmla="*/ 10000 w 10000"/>
                <a:gd name="connsiteY2" fmla="*/ 6041 h 10000"/>
                <a:gd name="connsiteX3" fmla="*/ 9116 w 10000"/>
                <a:gd name="connsiteY3" fmla="*/ 3174 h 10000"/>
                <a:gd name="connsiteX4" fmla="*/ 8498 w 10000"/>
                <a:gd name="connsiteY4" fmla="*/ 853 h 10000"/>
                <a:gd name="connsiteX5" fmla="*/ 0 w 10000"/>
                <a:gd name="connsiteY5" fmla="*/ 0 h 10000"/>
                <a:gd name="connsiteX0" fmla="*/ 0 w 10000"/>
                <a:gd name="connsiteY0" fmla="*/ 0 h 10000"/>
                <a:gd name="connsiteX1" fmla="*/ 129 w 10000"/>
                <a:gd name="connsiteY1" fmla="*/ 10000 h 10000"/>
                <a:gd name="connsiteX2" fmla="*/ 10000 w 10000"/>
                <a:gd name="connsiteY2" fmla="*/ 6041 h 10000"/>
                <a:gd name="connsiteX3" fmla="*/ 9116 w 10000"/>
                <a:gd name="connsiteY3" fmla="*/ 3174 h 10000"/>
                <a:gd name="connsiteX4" fmla="*/ 8498 w 10000"/>
                <a:gd name="connsiteY4" fmla="*/ 853 h 10000"/>
                <a:gd name="connsiteX5" fmla="*/ 6995 w 10000"/>
                <a:gd name="connsiteY5" fmla="*/ 734 h 10000"/>
                <a:gd name="connsiteX6" fmla="*/ 0 w 10000"/>
                <a:gd name="connsiteY6" fmla="*/ 0 h 10000"/>
                <a:gd name="connsiteX0" fmla="*/ 0 w 10000"/>
                <a:gd name="connsiteY0" fmla="*/ 0 h 10000"/>
                <a:gd name="connsiteX1" fmla="*/ 129 w 10000"/>
                <a:gd name="connsiteY1" fmla="*/ 10000 h 10000"/>
                <a:gd name="connsiteX2" fmla="*/ 10000 w 10000"/>
                <a:gd name="connsiteY2" fmla="*/ 6041 h 10000"/>
                <a:gd name="connsiteX3" fmla="*/ 9116 w 10000"/>
                <a:gd name="connsiteY3" fmla="*/ 3174 h 10000"/>
                <a:gd name="connsiteX4" fmla="*/ 6995 w 10000"/>
                <a:gd name="connsiteY4" fmla="*/ 734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29" y="10000"/>
                  </a:lnTo>
                  <a:lnTo>
                    <a:pt x="10000" y="6041"/>
                  </a:lnTo>
                  <a:lnTo>
                    <a:pt x="9116" y="3174"/>
                  </a:lnTo>
                  <a:lnTo>
                    <a:pt x="6995" y="734"/>
                  </a:lnTo>
                  <a:lnTo>
                    <a:pt x="0" y="0"/>
                  </a:lnTo>
                  <a:close/>
                </a:path>
              </a:pathLst>
            </a:custGeom>
            <a:solidFill>
              <a:srgbClr val="C2D0CE"/>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9" name="Freeform 27"/>
            <p:cNvSpPr>
              <a:spLocks/>
            </p:cNvSpPr>
            <p:nvPr userDrawn="1"/>
          </p:nvSpPr>
          <p:spPr bwMode="auto">
            <a:xfrm>
              <a:off x="4418" y="2441"/>
              <a:ext cx="1165" cy="1571"/>
            </a:xfrm>
            <a:custGeom>
              <a:avLst/>
              <a:gdLst/>
              <a:ahLst/>
              <a:cxnLst>
                <a:cxn ang="0">
                  <a:pos x="0" y="0"/>
                </a:cxn>
                <a:cxn ang="0">
                  <a:pos x="15" y="1571"/>
                </a:cxn>
                <a:cxn ang="0">
                  <a:pos x="1165" y="949"/>
                </a:cxn>
                <a:cxn ang="0">
                  <a:pos x="990" y="134"/>
                </a:cxn>
                <a:cxn ang="0">
                  <a:pos x="0" y="0"/>
                </a:cxn>
              </a:cxnLst>
              <a:rect l="0" t="0" r="r" b="b"/>
              <a:pathLst>
                <a:path w="1165" h="1571">
                  <a:moveTo>
                    <a:pt x="0" y="0"/>
                  </a:moveTo>
                  <a:lnTo>
                    <a:pt x="15" y="1571"/>
                  </a:lnTo>
                  <a:lnTo>
                    <a:pt x="1165" y="949"/>
                  </a:lnTo>
                  <a:lnTo>
                    <a:pt x="990" y="134"/>
                  </a:lnTo>
                  <a:lnTo>
                    <a:pt x="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0" name="Freeform 28"/>
            <p:cNvSpPr>
              <a:spLocks/>
            </p:cNvSpPr>
            <p:nvPr userDrawn="1"/>
          </p:nvSpPr>
          <p:spPr bwMode="auto">
            <a:xfrm>
              <a:off x="2495" y="2296"/>
              <a:ext cx="1883" cy="2024"/>
            </a:xfrm>
            <a:custGeom>
              <a:avLst/>
              <a:gdLst/>
              <a:ahLst/>
              <a:cxnLst>
                <a:cxn ang="0">
                  <a:pos x="865" y="0"/>
                </a:cxn>
                <a:cxn ang="0">
                  <a:pos x="0" y="1418"/>
                </a:cxn>
                <a:cxn ang="0">
                  <a:pos x="1883" y="2024"/>
                </a:cxn>
                <a:cxn ang="0">
                  <a:pos x="1873" y="138"/>
                </a:cxn>
                <a:cxn ang="0">
                  <a:pos x="865" y="0"/>
                </a:cxn>
              </a:cxnLst>
              <a:rect l="0" t="0" r="r" b="b"/>
              <a:pathLst>
                <a:path w="1883" h="2024">
                  <a:moveTo>
                    <a:pt x="865" y="0"/>
                  </a:moveTo>
                  <a:lnTo>
                    <a:pt x="0" y="1418"/>
                  </a:lnTo>
                  <a:lnTo>
                    <a:pt x="1883" y="2024"/>
                  </a:lnTo>
                  <a:lnTo>
                    <a:pt x="1873" y="138"/>
                  </a:lnTo>
                  <a:lnTo>
                    <a:pt x="865" y="0"/>
                  </a:lnTo>
                  <a:close/>
                </a:path>
              </a:pathLst>
            </a:custGeom>
            <a:solidFill>
              <a:srgbClr val="B7D3E8"/>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1" name="Freeform 29"/>
            <p:cNvSpPr>
              <a:spLocks/>
            </p:cNvSpPr>
            <p:nvPr userDrawn="1"/>
          </p:nvSpPr>
          <p:spPr bwMode="auto">
            <a:xfrm>
              <a:off x="2495" y="2296"/>
              <a:ext cx="1883" cy="2024"/>
            </a:xfrm>
            <a:custGeom>
              <a:avLst/>
              <a:gdLst/>
              <a:ahLst/>
              <a:cxnLst>
                <a:cxn ang="0">
                  <a:pos x="865" y="0"/>
                </a:cxn>
                <a:cxn ang="0">
                  <a:pos x="0" y="1418"/>
                </a:cxn>
                <a:cxn ang="0">
                  <a:pos x="1883" y="2024"/>
                </a:cxn>
                <a:cxn ang="0">
                  <a:pos x="1873" y="138"/>
                </a:cxn>
                <a:cxn ang="0">
                  <a:pos x="865" y="0"/>
                </a:cxn>
              </a:cxnLst>
              <a:rect l="0" t="0" r="r" b="b"/>
              <a:pathLst>
                <a:path w="1883" h="2024">
                  <a:moveTo>
                    <a:pt x="865" y="0"/>
                  </a:moveTo>
                  <a:lnTo>
                    <a:pt x="0" y="1418"/>
                  </a:lnTo>
                  <a:lnTo>
                    <a:pt x="1883" y="2024"/>
                  </a:lnTo>
                  <a:lnTo>
                    <a:pt x="1873" y="138"/>
                  </a:lnTo>
                  <a:lnTo>
                    <a:pt x="865"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2" name="Freeform 30"/>
            <p:cNvSpPr>
              <a:spLocks/>
            </p:cNvSpPr>
            <p:nvPr userDrawn="1"/>
          </p:nvSpPr>
          <p:spPr bwMode="auto">
            <a:xfrm>
              <a:off x="682" y="2196"/>
              <a:ext cx="2634" cy="1502"/>
            </a:xfrm>
            <a:custGeom>
              <a:avLst/>
              <a:gdLst>
                <a:gd name="connsiteX0" fmla="*/ 3750 w 10000"/>
                <a:gd name="connsiteY0" fmla="*/ 0 h 10000"/>
                <a:gd name="connsiteX1" fmla="*/ 0 w 10000"/>
                <a:gd name="connsiteY1" fmla="*/ 8918 h 10000"/>
                <a:gd name="connsiteX2" fmla="*/ 6682 w 10000"/>
                <a:gd name="connsiteY2" fmla="*/ 10000 h 10000"/>
                <a:gd name="connsiteX3" fmla="*/ 10000 w 10000"/>
                <a:gd name="connsiteY3" fmla="*/ 1229 h 10000"/>
                <a:gd name="connsiteX4" fmla="*/ 7506 w 10000"/>
                <a:gd name="connsiteY4" fmla="*/ 771 h 10000"/>
                <a:gd name="connsiteX5" fmla="*/ 3750 w 10000"/>
                <a:gd name="connsiteY5" fmla="*/ 0 h 10000"/>
                <a:gd name="connsiteX0" fmla="*/ 7506 w 10000"/>
                <a:gd name="connsiteY0" fmla="*/ 0 h 9229"/>
                <a:gd name="connsiteX1" fmla="*/ 0 w 10000"/>
                <a:gd name="connsiteY1" fmla="*/ 8147 h 9229"/>
                <a:gd name="connsiteX2" fmla="*/ 6682 w 10000"/>
                <a:gd name="connsiteY2" fmla="*/ 9229 h 9229"/>
                <a:gd name="connsiteX3" fmla="*/ 10000 w 10000"/>
                <a:gd name="connsiteY3" fmla="*/ 458 h 9229"/>
                <a:gd name="connsiteX4" fmla="*/ 7506 w 10000"/>
                <a:gd name="connsiteY4" fmla="*/ 0 h 9229"/>
                <a:gd name="connsiteX0" fmla="*/ 7586 w 10080"/>
                <a:gd name="connsiteY0" fmla="*/ 0 h 10000"/>
                <a:gd name="connsiteX1" fmla="*/ 0 w 10080"/>
                <a:gd name="connsiteY1" fmla="*/ 8840 h 10000"/>
                <a:gd name="connsiteX2" fmla="*/ 6762 w 10080"/>
                <a:gd name="connsiteY2" fmla="*/ 10000 h 10000"/>
                <a:gd name="connsiteX3" fmla="*/ 10080 w 10080"/>
                <a:gd name="connsiteY3" fmla="*/ 496 h 10000"/>
                <a:gd name="connsiteX4" fmla="*/ 7586 w 1008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80" h="10000">
                  <a:moveTo>
                    <a:pt x="7586" y="0"/>
                  </a:moveTo>
                  <a:lnTo>
                    <a:pt x="0" y="8840"/>
                  </a:lnTo>
                  <a:lnTo>
                    <a:pt x="6762" y="10000"/>
                  </a:lnTo>
                  <a:lnTo>
                    <a:pt x="10080" y="496"/>
                  </a:lnTo>
                  <a:lnTo>
                    <a:pt x="7586" y="0"/>
                  </a:lnTo>
                  <a:close/>
                </a:path>
              </a:pathLst>
            </a:custGeom>
            <a:solidFill>
              <a:srgbClr val="E9EFC9"/>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23" name="Freeform 31"/>
            <p:cNvSpPr>
              <a:spLocks/>
            </p:cNvSpPr>
            <p:nvPr userDrawn="1"/>
          </p:nvSpPr>
          <p:spPr bwMode="auto">
            <a:xfrm>
              <a:off x="703" y="2071"/>
              <a:ext cx="2613" cy="1627"/>
            </a:xfrm>
            <a:custGeom>
              <a:avLst/>
              <a:gdLst/>
              <a:ahLst/>
              <a:cxnLst>
                <a:cxn ang="0">
                  <a:pos x="980" y="0"/>
                </a:cxn>
                <a:cxn ang="0">
                  <a:pos x="0" y="1451"/>
                </a:cxn>
                <a:cxn ang="0">
                  <a:pos x="1746" y="1627"/>
                </a:cxn>
                <a:cxn ang="0">
                  <a:pos x="2613" y="200"/>
                </a:cxn>
                <a:cxn ang="0">
                  <a:pos x="980" y="0"/>
                </a:cxn>
              </a:cxnLst>
              <a:rect l="0" t="0" r="r" b="b"/>
              <a:pathLst>
                <a:path w="2613" h="1627">
                  <a:moveTo>
                    <a:pt x="980" y="0"/>
                  </a:moveTo>
                  <a:lnTo>
                    <a:pt x="0" y="1451"/>
                  </a:lnTo>
                  <a:lnTo>
                    <a:pt x="1746" y="1627"/>
                  </a:lnTo>
                  <a:lnTo>
                    <a:pt x="2613" y="200"/>
                  </a:lnTo>
                  <a:lnTo>
                    <a:pt x="98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grpSp>
      <p:sp>
        <p:nvSpPr>
          <p:cNvPr id="2" name="Título 1"/>
          <p:cNvSpPr>
            <a:spLocks noGrp="1"/>
          </p:cNvSpPr>
          <p:nvPr>
            <p:ph type="ctrTitle"/>
          </p:nvPr>
        </p:nvSpPr>
        <p:spPr>
          <a:xfrm>
            <a:off x="3275856" y="1651248"/>
            <a:ext cx="5180112" cy="2520280"/>
          </a:xfrm>
        </p:spPr>
        <p:txBody>
          <a:bodyPr vert="horz" lIns="91440" tIns="45720" rIns="91440" bIns="45720" rtlCol="0" anchor="b">
            <a:normAutofit/>
          </a:bodyPr>
          <a:lstStyle>
            <a:lvl1pPr>
              <a:defRPr kumimoji="0" lang="pt-BR" sz="6000" b="0" i="0" u="none" strike="noStrike" kern="1200" cap="none" spc="0" normalizeH="0" baseline="0" noProof="0" dirty="0" smtClean="0">
                <a:ln>
                  <a:noFill/>
                </a:ln>
                <a:solidFill>
                  <a:schemeClr val="bg2"/>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pt-BR" smtClean="0"/>
              <a:t>Clique para editar o estilo do título mestre</a:t>
            </a:r>
            <a:endParaRPr lang="pt-BR" dirty="0"/>
          </a:p>
        </p:txBody>
      </p:sp>
      <p:sp>
        <p:nvSpPr>
          <p:cNvPr id="3" name="Subtítulo 2"/>
          <p:cNvSpPr>
            <a:spLocks noGrp="1"/>
          </p:cNvSpPr>
          <p:nvPr>
            <p:ph type="subTitle" idx="1"/>
          </p:nvPr>
        </p:nvSpPr>
        <p:spPr>
          <a:xfrm>
            <a:off x="3275856" y="4243536"/>
            <a:ext cx="5176664" cy="1057672"/>
          </a:xfrm>
        </p:spPr>
        <p:txBody>
          <a:bodyPr vert="horz" lIns="91440" tIns="45720" rIns="91440" bIns="45720" rtlCol="0" anchor="ctr">
            <a:normAutofit lnSpcReduction="10000"/>
          </a:bodyPr>
          <a:lstStyle>
            <a:lvl1pPr marL="0" indent="0" algn="ctr">
              <a:buNone/>
              <a:defRPr kumimoji="0" lang="pt-BR" sz="2800" b="0" i="0" u="none" strike="noStrike" kern="1200" cap="none" spc="0" normalizeH="0" baseline="0" noProof="0" dirty="0" smtClean="0">
                <a:ln>
                  <a:noFill/>
                </a:ln>
                <a:solidFill>
                  <a:schemeClr val="tx1">
                    <a:lumMod val="75000"/>
                    <a:lumOff val="25000"/>
                  </a:schemeClr>
                </a:solidFill>
                <a:effectLst/>
                <a:uLnTx/>
                <a:uFillTx/>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pt-BR" smtClean="0"/>
              <a:t>Clique para editar o estilo do subtítulo mestre</a:t>
            </a:r>
            <a:endParaRPr lang="pt-BR" dirty="0"/>
          </a:p>
        </p:txBody>
      </p:sp>
      <p:sp>
        <p:nvSpPr>
          <p:cNvPr id="4" name="Espaço Reservado para Data 3"/>
          <p:cNvSpPr>
            <a:spLocks noGrp="1"/>
          </p:cNvSpPr>
          <p:nvPr>
            <p:ph type="dt" sz="half" idx="10"/>
          </p:nvPr>
        </p:nvSpPr>
        <p:spPr/>
        <p:txBody>
          <a:bodyPr/>
          <a:lstStyle/>
          <a:p>
            <a:fld id="{001BE046-C571-4215-9D3F-9E316341FF13}" type="datetime1">
              <a:rPr lang="pt-BR" smtClean="0"/>
              <a:pPr/>
              <a:t>25/08/2015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9565BF-8C65-467A-B1CA-975353201DAE}" type="slidenum">
              <a:rPr lang="pt-BR" smtClean="0"/>
              <a:pPr/>
              <a:t>‹nº›</a:t>
            </a:fld>
            <a:endParaRPr lang="pt-BR"/>
          </a:p>
        </p:txBody>
      </p:sp>
      <p:cxnSp>
        <p:nvCxnSpPr>
          <p:cNvPr id="110" name="Conector reto 109"/>
          <p:cNvCxnSpPr/>
          <p:nvPr/>
        </p:nvCxnSpPr>
        <p:spPr>
          <a:xfrm>
            <a:off x="3275856" y="4171528"/>
            <a:ext cx="5184576"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275856" y="4171528"/>
            <a:ext cx="5184576"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029" name="Picture 5" descr="C:\Users\Alba\Desktop\logo cenpec\cenpec_logomarca.png"/>
          <p:cNvPicPr>
            <a:picLocks noChangeAspect="1" noChangeArrowheads="1"/>
          </p:cNvPicPr>
          <p:nvPr userDrawn="1"/>
        </p:nvPicPr>
        <p:blipFill>
          <a:blip r:embed="rId2" cstate="print"/>
          <a:srcRect/>
          <a:stretch>
            <a:fillRect/>
          </a:stretch>
        </p:blipFill>
        <p:spPr bwMode="auto">
          <a:xfrm>
            <a:off x="179512" y="4971424"/>
            <a:ext cx="4320480" cy="1886575"/>
          </a:xfrm>
          <a:prstGeom prst="rect">
            <a:avLst/>
          </a:prstGeom>
          <a:noFill/>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ítulo e conteúdo">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p>
            <a:fld id="{10A58449-6594-4868-B325-5BB0822EC326}" type="datetime1">
              <a:rPr lang="pt-BR" smtClean="0"/>
              <a:pPr/>
              <a:t>25/08/2015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9565BF-8C65-467A-B1CA-975353201DAE}" type="slidenum">
              <a:rPr lang="pt-BR" smtClean="0"/>
              <a:pPr/>
              <a:t>‹nº›</a:t>
            </a:fld>
            <a:endParaRPr lang="pt-BR"/>
          </a:p>
        </p:txBody>
      </p:sp>
      <p:pic>
        <p:nvPicPr>
          <p:cNvPr id="22" name="Imagem 21" descr="fundo barra.wmf"/>
          <p:cNvPicPr>
            <a:picLocks noChangeAspect="1"/>
          </p:cNvPicPr>
          <p:nvPr/>
        </p:nvPicPr>
        <p:blipFill>
          <a:blip r:embed="rId2" cstate="print"/>
          <a:srcRect l="22437"/>
          <a:stretch>
            <a:fillRect/>
          </a:stretch>
        </p:blipFill>
        <p:spPr>
          <a:xfrm>
            <a:off x="2051720" y="6237312"/>
            <a:ext cx="7092280" cy="620688"/>
          </a:xfrm>
          <a:prstGeom prst="rect">
            <a:avLst/>
          </a:prstGeom>
        </p:spPr>
      </p:pic>
      <p:pic>
        <p:nvPicPr>
          <p:cNvPr id="24" name="Imagem 23" descr="fundo barra.wmf"/>
          <p:cNvPicPr>
            <a:picLocks noChangeAspect="1"/>
          </p:cNvPicPr>
          <p:nvPr/>
        </p:nvPicPr>
        <p:blipFill>
          <a:blip r:embed="rId2" cstate="print"/>
          <a:stretch>
            <a:fillRect/>
          </a:stretch>
        </p:blipFill>
        <p:spPr>
          <a:xfrm flipV="1">
            <a:off x="0" y="0"/>
            <a:ext cx="9144000" cy="620688"/>
          </a:xfrm>
          <a:prstGeom prst="rect">
            <a:avLst/>
          </a:prstGeom>
        </p:spPr>
      </p:pic>
      <p:sp>
        <p:nvSpPr>
          <p:cNvPr id="2" name="Título 1"/>
          <p:cNvSpPr>
            <a:spLocks noGrp="1"/>
          </p:cNvSpPr>
          <p:nvPr>
            <p:ph type="title"/>
          </p:nvPr>
        </p:nvSpPr>
        <p:spPr>
          <a:solidFill>
            <a:srgbClr val="FFFFFF">
              <a:alpha val="60000"/>
            </a:srgbClr>
          </a:solidFill>
        </p:spPr>
        <p:txBody>
          <a:bodyPr/>
          <a:lstStyle/>
          <a:p>
            <a:r>
              <a:rPr lang="pt-BR" smtClean="0"/>
              <a:t>Clique para editar o estilo do título mestre</a:t>
            </a:r>
            <a:endParaRPr lang="pt-BR" dirty="0"/>
          </a:p>
        </p:txBody>
      </p:sp>
      <p:cxnSp>
        <p:nvCxnSpPr>
          <p:cNvPr id="26" name="Conector reto 25"/>
          <p:cNvCxnSpPr/>
          <p:nvPr/>
        </p:nvCxnSpPr>
        <p:spPr>
          <a:xfrm rot="5400000" flipH="1" flipV="1">
            <a:off x="1741376" y="6547656"/>
            <a:ext cx="620688"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Imagem 10" descr="fundo barra.wmf"/>
          <p:cNvPicPr>
            <a:picLocks noChangeAspect="1"/>
          </p:cNvPicPr>
          <p:nvPr/>
        </p:nvPicPr>
        <p:blipFill>
          <a:blip r:embed="rId2" cstate="print"/>
          <a:srcRect l="22437"/>
          <a:stretch>
            <a:fillRect/>
          </a:stretch>
        </p:blipFill>
        <p:spPr>
          <a:xfrm>
            <a:off x="2051720" y="6237312"/>
            <a:ext cx="7092280" cy="620688"/>
          </a:xfrm>
          <a:prstGeom prst="rect">
            <a:avLst/>
          </a:prstGeom>
        </p:spPr>
      </p:pic>
      <p:pic>
        <p:nvPicPr>
          <p:cNvPr id="12" name="Imagem 11" descr="fundo barra.wmf"/>
          <p:cNvPicPr>
            <a:picLocks noChangeAspect="1"/>
          </p:cNvPicPr>
          <p:nvPr/>
        </p:nvPicPr>
        <p:blipFill>
          <a:blip r:embed="rId2" cstate="print"/>
          <a:stretch>
            <a:fillRect/>
          </a:stretch>
        </p:blipFill>
        <p:spPr>
          <a:xfrm flipV="1">
            <a:off x="0" y="0"/>
            <a:ext cx="9144000" cy="620688"/>
          </a:xfrm>
          <a:prstGeom prst="rect">
            <a:avLst/>
          </a:prstGeom>
        </p:spPr>
      </p:pic>
      <p:cxnSp>
        <p:nvCxnSpPr>
          <p:cNvPr id="14" name="Conector reto 13"/>
          <p:cNvCxnSpPr/>
          <p:nvPr/>
        </p:nvCxnSpPr>
        <p:spPr>
          <a:xfrm rot="5400000" flipH="1" flipV="1">
            <a:off x="1741376" y="6547656"/>
            <a:ext cx="620688"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050" name="Picture 2" descr="C:\Users\Alba\Desktop\logo cenpec\cenpec_logomarca.png"/>
          <p:cNvPicPr>
            <a:picLocks noChangeAspect="1" noChangeArrowheads="1"/>
          </p:cNvPicPr>
          <p:nvPr userDrawn="1"/>
        </p:nvPicPr>
        <p:blipFill>
          <a:blip r:embed="rId3" cstate="print"/>
          <a:srcRect/>
          <a:stretch>
            <a:fillRect/>
          </a:stretch>
        </p:blipFill>
        <p:spPr bwMode="auto">
          <a:xfrm>
            <a:off x="323529" y="6165304"/>
            <a:ext cx="1512168" cy="66030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_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1547664" y="274638"/>
            <a:ext cx="7139136" cy="1143000"/>
          </a:xfrm>
        </p:spPr>
        <p:txBody>
          <a:bodyPr/>
          <a:lstStyle/>
          <a:p>
            <a:r>
              <a:rPr lang="pt-BR" smtClean="0"/>
              <a:t>Clique para editar o estilo do título mestre</a:t>
            </a:r>
            <a:endParaRPr lang="pt-BR" dirty="0"/>
          </a:p>
        </p:txBody>
      </p:sp>
      <p:sp>
        <p:nvSpPr>
          <p:cNvPr id="3" name="Espaço Reservado para Conteúdo 2"/>
          <p:cNvSpPr>
            <a:spLocks noGrp="1"/>
          </p:cNvSpPr>
          <p:nvPr>
            <p:ph idx="1"/>
          </p:nvPr>
        </p:nvSpPr>
        <p:spPr>
          <a:xfrm>
            <a:off x="1547664" y="1600200"/>
            <a:ext cx="7139136" cy="4525963"/>
          </a:xfrm>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4" name="Espaço Reservado para Data 3"/>
          <p:cNvSpPr>
            <a:spLocks noGrp="1"/>
          </p:cNvSpPr>
          <p:nvPr>
            <p:ph type="dt" sz="half" idx="10"/>
          </p:nvPr>
        </p:nvSpPr>
        <p:spPr/>
        <p:txBody>
          <a:bodyPr/>
          <a:lstStyle/>
          <a:p>
            <a:fld id="{7B2EF5CD-5EC6-4F60-8559-254C6E8AEEC8}" type="datetime1">
              <a:rPr lang="pt-BR" smtClean="0"/>
              <a:pPr/>
              <a:t>25/08/2015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9565BF-8C65-467A-B1CA-975353201DAE}" type="slidenum">
              <a:rPr lang="pt-BR" smtClean="0"/>
              <a:pPr/>
              <a:t>‹nº›</a:t>
            </a:fld>
            <a:endParaRPr lang="pt-BR"/>
          </a:p>
        </p:txBody>
      </p:sp>
      <p:pic>
        <p:nvPicPr>
          <p:cNvPr id="8" name="Imagem 7" descr="fundo barra.wmf"/>
          <p:cNvPicPr>
            <a:picLocks noChangeAspect="1"/>
          </p:cNvPicPr>
          <p:nvPr/>
        </p:nvPicPr>
        <p:blipFill>
          <a:blip r:embed="rId2" cstate="print"/>
          <a:srcRect l="11150"/>
          <a:stretch>
            <a:fillRect/>
          </a:stretch>
        </p:blipFill>
        <p:spPr>
          <a:xfrm rot="16200000">
            <a:off x="-2488841" y="2488843"/>
            <a:ext cx="6093296" cy="1115613"/>
          </a:xfrm>
          <a:prstGeom prst="rect">
            <a:avLst/>
          </a:prstGeom>
        </p:spPr>
      </p:pic>
      <p:cxnSp>
        <p:nvCxnSpPr>
          <p:cNvPr id="12" name="Conector reto 11"/>
          <p:cNvCxnSpPr/>
          <p:nvPr/>
        </p:nvCxnSpPr>
        <p:spPr>
          <a:xfrm>
            <a:off x="0" y="6093296"/>
            <a:ext cx="1115616"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0" y="6093296"/>
            <a:ext cx="1115616"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2" descr="C:\Users\Alba\Desktop\logo cenpec\cenpec_logomarca.png"/>
          <p:cNvPicPr>
            <a:picLocks noChangeAspect="1" noChangeArrowheads="1"/>
          </p:cNvPicPr>
          <p:nvPr userDrawn="1"/>
        </p:nvPicPr>
        <p:blipFill>
          <a:blip r:embed="rId3" cstate="print"/>
          <a:srcRect/>
          <a:stretch>
            <a:fillRect/>
          </a:stretch>
        </p:blipFill>
        <p:spPr bwMode="auto">
          <a:xfrm>
            <a:off x="0" y="6150757"/>
            <a:ext cx="1619672" cy="707244"/>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475CBD8-211B-43DD-AA24-B85FFC3B3483}" type="datetime1">
              <a:rPr lang="pt-BR" smtClean="0"/>
              <a:pPr/>
              <a:t>25/08/2015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9565BF-8C65-467A-B1CA-975353201DAE}" type="slidenum">
              <a:rPr lang="pt-BR" smtClean="0"/>
              <a:pPr/>
              <a:t>‹nº›</a:t>
            </a:fld>
            <a:endParaRPr lang="pt-B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018A6F0D-6DE7-4D2F-AE0C-6C776066EC67}" type="datetime1">
              <a:rPr lang="pt-BR" smtClean="0"/>
              <a:pPr/>
              <a:t>25/08/2015</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C79565BF-8C65-467A-B1CA-975353201DAE}" type="slidenum">
              <a:rPr lang="pt-BR" smtClean="0"/>
              <a:pPr/>
              <a:t>‹nº›</a:t>
            </a:fld>
            <a:endParaRPr lang="pt-B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D1B8E5F-D288-4170-93DB-DF522427B0BA}" type="datetime1">
              <a:rPr lang="pt-BR" smtClean="0"/>
              <a:pPr/>
              <a:t>25/08/2015</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C79565BF-8C65-467A-B1CA-975353201DAE}" type="slidenum">
              <a:rPr lang="pt-BR" smtClean="0"/>
              <a:pPr/>
              <a:t>‹nº›</a:t>
            </a:fld>
            <a:endParaRPr lang="pt-BR"/>
          </a:p>
        </p:txBody>
      </p:sp>
      <p:pic>
        <p:nvPicPr>
          <p:cNvPr id="7" name="Picture 2" descr="C:\Users\Alba\Desktop\logo cenpec\cenpec_logomarca.png"/>
          <p:cNvPicPr>
            <a:picLocks noChangeAspect="1" noChangeArrowheads="1"/>
          </p:cNvPicPr>
          <p:nvPr userDrawn="1"/>
        </p:nvPicPr>
        <p:blipFill>
          <a:blip r:embed="rId2" cstate="print"/>
          <a:srcRect/>
          <a:stretch>
            <a:fillRect/>
          </a:stretch>
        </p:blipFill>
        <p:spPr bwMode="auto">
          <a:xfrm>
            <a:off x="323529" y="6081067"/>
            <a:ext cx="1512168" cy="66030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4_Título e conteúdo">
    <p:spTree>
      <p:nvGrpSpPr>
        <p:cNvPr id="1" name=""/>
        <p:cNvGrpSpPr/>
        <p:nvPr/>
      </p:nvGrpSpPr>
      <p:grpSpPr>
        <a:xfrm>
          <a:off x="0" y="0"/>
          <a:ext cx="0" cy="0"/>
          <a:chOff x="0" y="0"/>
          <a:chExt cx="0" cy="0"/>
        </a:xfrm>
      </p:grpSpPr>
      <p:sp>
        <p:nvSpPr>
          <p:cNvPr id="4" name="Espaço Reservado para Data 3"/>
          <p:cNvSpPr>
            <a:spLocks noGrp="1"/>
          </p:cNvSpPr>
          <p:nvPr>
            <p:ph type="dt" sz="half" idx="10"/>
          </p:nvPr>
        </p:nvSpPr>
        <p:spPr/>
        <p:txBody>
          <a:bodyPr/>
          <a:lstStyle/>
          <a:p>
            <a:fld id="{6E1630DA-B7F8-439B-8C50-0796916B0DA1}" type="datetime1">
              <a:rPr lang="pt-BR" smtClean="0"/>
              <a:pPr/>
              <a:t>25/08/2015</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C79565BF-8C65-467A-B1CA-975353201DAE}" type="slidenum">
              <a:rPr lang="pt-BR" smtClean="0"/>
              <a:pPr/>
              <a:t>‹nº›</a:t>
            </a:fld>
            <a:endParaRPr lang="pt-BR"/>
          </a:p>
        </p:txBody>
      </p:sp>
      <p:grpSp>
        <p:nvGrpSpPr>
          <p:cNvPr id="3" name="Group 19"/>
          <p:cNvGrpSpPr>
            <a:grpSpLocks noChangeAspect="1"/>
          </p:cNvGrpSpPr>
          <p:nvPr/>
        </p:nvGrpSpPr>
        <p:grpSpPr bwMode="auto">
          <a:xfrm rot="7427996">
            <a:off x="3190471" y="1914621"/>
            <a:ext cx="9177338" cy="5387975"/>
            <a:chOff x="682" y="926"/>
            <a:chExt cx="5781" cy="3394"/>
          </a:xfrm>
        </p:grpSpPr>
        <p:sp>
          <p:nvSpPr>
            <p:cNvPr id="1042" name="AutoShape 18"/>
            <p:cNvSpPr>
              <a:spLocks noChangeAspect="1" noChangeArrowheads="1" noTextEdit="1"/>
            </p:cNvSpPr>
            <p:nvPr userDrawn="1"/>
          </p:nvSpPr>
          <p:spPr bwMode="auto">
            <a:xfrm>
              <a:off x="703" y="926"/>
              <a:ext cx="5760" cy="33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pt-BR"/>
            </a:p>
          </p:txBody>
        </p:sp>
        <p:sp>
          <p:nvSpPr>
            <p:cNvPr id="1044" name="Freeform 20"/>
            <p:cNvSpPr>
              <a:spLocks/>
            </p:cNvSpPr>
            <p:nvPr userDrawn="1"/>
          </p:nvSpPr>
          <p:spPr bwMode="auto">
            <a:xfrm>
              <a:off x="2716" y="1397"/>
              <a:ext cx="1134" cy="845"/>
            </a:xfrm>
            <a:custGeom>
              <a:avLst/>
              <a:gdLst>
                <a:gd name="connsiteX0" fmla="*/ 10000 w 10000"/>
                <a:gd name="connsiteY0" fmla="*/ 0 h 10000"/>
                <a:gd name="connsiteX1" fmla="*/ 2472 w 10000"/>
                <a:gd name="connsiteY1" fmla="*/ 1208 h 10000"/>
                <a:gd name="connsiteX2" fmla="*/ 0 w 10000"/>
                <a:gd name="connsiteY2" fmla="*/ 7766 h 10000"/>
                <a:gd name="connsiteX3" fmla="*/ 7247 w 10000"/>
                <a:gd name="connsiteY3" fmla="*/ 10000 h 10000"/>
                <a:gd name="connsiteX4" fmla="*/ 8997 w 10000"/>
                <a:gd name="connsiteY4" fmla="*/ 3577 h 10000"/>
                <a:gd name="connsiteX5" fmla="*/ 10000 w 10000"/>
                <a:gd name="connsiteY5" fmla="*/ 0 h 10000"/>
                <a:gd name="connsiteX0" fmla="*/ 10000 w 10000"/>
                <a:gd name="connsiteY0" fmla="*/ 0 h 10000"/>
                <a:gd name="connsiteX1" fmla="*/ 2472 w 10000"/>
                <a:gd name="connsiteY1" fmla="*/ 1208 h 10000"/>
                <a:gd name="connsiteX2" fmla="*/ 0 w 10000"/>
                <a:gd name="connsiteY2" fmla="*/ 7766 h 10000"/>
                <a:gd name="connsiteX3" fmla="*/ 5151 w 10000"/>
                <a:gd name="connsiteY3" fmla="*/ 9390 h 10000"/>
                <a:gd name="connsiteX4" fmla="*/ 7247 w 10000"/>
                <a:gd name="connsiteY4" fmla="*/ 10000 h 10000"/>
                <a:gd name="connsiteX5" fmla="*/ 8997 w 10000"/>
                <a:gd name="connsiteY5" fmla="*/ 3577 h 10000"/>
                <a:gd name="connsiteX6" fmla="*/ 10000 w 10000"/>
                <a:gd name="connsiteY6" fmla="*/ 0 h 10000"/>
                <a:gd name="connsiteX0" fmla="*/ 10000 w 10000"/>
                <a:gd name="connsiteY0" fmla="*/ 0 h 10000"/>
                <a:gd name="connsiteX1" fmla="*/ 2472 w 10000"/>
                <a:gd name="connsiteY1" fmla="*/ 1208 h 10000"/>
                <a:gd name="connsiteX2" fmla="*/ 0 w 10000"/>
                <a:gd name="connsiteY2" fmla="*/ 7766 h 10000"/>
                <a:gd name="connsiteX3" fmla="*/ 5151 w 10000"/>
                <a:gd name="connsiteY3" fmla="*/ 9390 h 10000"/>
                <a:gd name="connsiteX4" fmla="*/ 7247 w 10000"/>
                <a:gd name="connsiteY4" fmla="*/ 10000 h 10000"/>
                <a:gd name="connsiteX5" fmla="*/ 8997 w 10000"/>
                <a:gd name="connsiteY5" fmla="*/ 3577 h 10000"/>
                <a:gd name="connsiteX6" fmla="*/ 10000 w 10000"/>
                <a:gd name="connsiteY6" fmla="*/ 0 h 10000"/>
                <a:gd name="connsiteX0" fmla="*/ 7528 w 7528"/>
                <a:gd name="connsiteY0" fmla="*/ 0 h 10000"/>
                <a:gd name="connsiteX1" fmla="*/ 0 w 7528"/>
                <a:gd name="connsiteY1" fmla="*/ 1208 h 10000"/>
                <a:gd name="connsiteX2" fmla="*/ 2679 w 7528"/>
                <a:gd name="connsiteY2" fmla="*/ 9390 h 10000"/>
                <a:gd name="connsiteX3" fmla="*/ 4775 w 7528"/>
                <a:gd name="connsiteY3" fmla="*/ 10000 h 10000"/>
                <a:gd name="connsiteX4" fmla="*/ 6525 w 7528"/>
                <a:gd name="connsiteY4" fmla="*/ 3577 h 10000"/>
                <a:gd name="connsiteX5" fmla="*/ 7528 w 7528"/>
                <a:gd name="connsiteY5" fmla="*/ 0 h 10000"/>
                <a:gd name="connsiteX0" fmla="*/ 6441 w 6441"/>
                <a:gd name="connsiteY0" fmla="*/ 0 h 10000"/>
                <a:gd name="connsiteX1" fmla="*/ 0 w 6441"/>
                <a:gd name="connsiteY1" fmla="*/ 9390 h 10000"/>
                <a:gd name="connsiteX2" fmla="*/ 2784 w 6441"/>
                <a:gd name="connsiteY2" fmla="*/ 10000 h 10000"/>
                <a:gd name="connsiteX3" fmla="*/ 5109 w 6441"/>
                <a:gd name="connsiteY3" fmla="*/ 3577 h 10000"/>
                <a:gd name="connsiteX4" fmla="*/ 6441 w 6441"/>
                <a:gd name="connsiteY4" fmla="*/ 0 h 10000"/>
                <a:gd name="connsiteX0" fmla="*/ 7932 w 7932"/>
                <a:gd name="connsiteY0" fmla="*/ 0 h 6423"/>
                <a:gd name="connsiteX1" fmla="*/ 0 w 7932"/>
                <a:gd name="connsiteY1" fmla="*/ 5813 h 6423"/>
                <a:gd name="connsiteX2" fmla="*/ 4322 w 7932"/>
                <a:gd name="connsiteY2" fmla="*/ 6423 h 6423"/>
                <a:gd name="connsiteX3" fmla="*/ 7932 w 7932"/>
                <a:gd name="connsiteY3" fmla="*/ 0 h 6423"/>
              </a:gdLst>
              <a:ahLst/>
              <a:cxnLst>
                <a:cxn ang="0">
                  <a:pos x="connsiteX0" y="connsiteY0"/>
                </a:cxn>
                <a:cxn ang="0">
                  <a:pos x="connsiteX1" y="connsiteY1"/>
                </a:cxn>
                <a:cxn ang="0">
                  <a:pos x="connsiteX2" y="connsiteY2"/>
                </a:cxn>
                <a:cxn ang="0">
                  <a:pos x="connsiteX3" y="connsiteY3"/>
                </a:cxn>
              </a:cxnLst>
              <a:rect l="l" t="t" r="r" b="b"/>
              <a:pathLst>
                <a:path w="7932" h="6423">
                  <a:moveTo>
                    <a:pt x="7932" y="0"/>
                  </a:moveTo>
                  <a:lnTo>
                    <a:pt x="0" y="5813"/>
                  </a:lnTo>
                  <a:lnTo>
                    <a:pt x="4322" y="6423"/>
                  </a:lnTo>
                  <a:lnTo>
                    <a:pt x="7932" y="0"/>
                  </a:lnTo>
                  <a:close/>
                </a:path>
              </a:pathLst>
            </a:custGeom>
            <a:solidFill>
              <a:srgbClr val="F7F3C5"/>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45" name="Freeform 21"/>
            <p:cNvSpPr>
              <a:spLocks/>
            </p:cNvSpPr>
            <p:nvPr userDrawn="1"/>
          </p:nvSpPr>
          <p:spPr bwMode="auto">
            <a:xfrm>
              <a:off x="1197" y="926"/>
              <a:ext cx="2949" cy="1316"/>
            </a:xfrm>
            <a:custGeom>
              <a:avLst/>
              <a:gdLst/>
              <a:ahLst/>
              <a:cxnLst>
                <a:cxn ang="0">
                  <a:pos x="2949" y="0"/>
                </a:cxn>
                <a:cxn ang="0">
                  <a:pos x="729" y="159"/>
                </a:cxn>
                <a:cxn ang="0">
                  <a:pos x="0" y="1022"/>
                </a:cxn>
                <a:cxn ang="0">
                  <a:pos x="2137" y="1316"/>
                </a:cxn>
                <a:cxn ang="0">
                  <a:pos x="2949" y="0"/>
                </a:cxn>
              </a:cxnLst>
              <a:rect l="0" t="0" r="r" b="b"/>
              <a:pathLst>
                <a:path w="2949" h="1316">
                  <a:moveTo>
                    <a:pt x="2949" y="0"/>
                  </a:moveTo>
                  <a:lnTo>
                    <a:pt x="729" y="159"/>
                  </a:lnTo>
                  <a:lnTo>
                    <a:pt x="0" y="1022"/>
                  </a:lnTo>
                  <a:lnTo>
                    <a:pt x="2137" y="1316"/>
                  </a:lnTo>
                  <a:lnTo>
                    <a:pt x="2949"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46" name="Freeform 22"/>
            <p:cNvSpPr>
              <a:spLocks/>
            </p:cNvSpPr>
            <p:nvPr userDrawn="1"/>
          </p:nvSpPr>
          <p:spPr bwMode="auto">
            <a:xfrm>
              <a:off x="3374" y="1078"/>
              <a:ext cx="992" cy="1287"/>
            </a:xfrm>
            <a:custGeom>
              <a:avLst/>
              <a:gdLst>
                <a:gd name="connsiteX0" fmla="*/ 9888 w 10000"/>
                <a:gd name="connsiteY0" fmla="*/ 0 h 10000"/>
                <a:gd name="connsiteX1" fmla="*/ 7418 w 10000"/>
                <a:gd name="connsiteY1" fmla="*/ 627 h 10000"/>
                <a:gd name="connsiteX2" fmla="*/ 5804 w 10000"/>
                <a:gd name="connsiteY2" fmla="*/ 2662 h 10000"/>
                <a:gd name="connsiteX3" fmla="*/ 0 w 10000"/>
                <a:gd name="connsiteY3" fmla="*/ 9174 h 10000"/>
                <a:gd name="connsiteX4" fmla="*/ 10000 w 10000"/>
                <a:gd name="connsiteY4" fmla="*/ 10000 h 10000"/>
                <a:gd name="connsiteX5" fmla="*/ 9888 w 10000"/>
                <a:gd name="connsiteY5" fmla="*/ 0 h 10000"/>
                <a:gd name="connsiteX0" fmla="*/ 9888 w 10000"/>
                <a:gd name="connsiteY0" fmla="*/ 0 h 10000"/>
                <a:gd name="connsiteX1" fmla="*/ 5804 w 10000"/>
                <a:gd name="connsiteY1" fmla="*/ 2662 h 10000"/>
                <a:gd name="connsiteX2" fmla="*/ 0 w 10000"/>
                <a:gd name="connsiteY2" fmla="*/ 9174 h 10000"/>
                <a:gd name="connsiteX3" fmla="*/ 10000 w 10000"/>
                <a:gd name="connsiteY3" fmla="*/ 10000 h 10000"/>
                <a:gd name="connsiteX4" fmla="*/ 9888 w 10000"/>
                <a:gd name="connsiteY4" fmla="*/ 0 h 10000"/>
                <a:gd name="connsiteX0" fmla="*/ 9888 w 11654"/>
                <a:gd name="connsiteY0" fmla="*/ 138 h 10138"/>
                <a:gd name="connsiteX1" fmla="*/ 5804 w 11654"/>
                <a:gd name="connsiteY1" fmla="*/ 2800 h 10138"/>
                <a:gd name="connsiteX2" fmla="*/ 0 w 11654"/>
                <a:gd name="connsiteY2" fmla="*/ 9312 h 10138"/>
                <a:gd name="connsiteX3" fmla="*/ 10000 w 11654"/>
                <a:gd name="connsiteY3" fmla="*/ 10138 h 10138"/>
                <a:gd name="connsiteX4" fmla="*/ 9923 w 11654"/>
                <a:gd name="connsiteY4" fmla="*/ 1972 h 10138"/>
                <a:gd name="connsiteX5" fmla="*/ 9888 w 11654"/>
                <a:gd name="connsiteY5" fmla="*/ 138 h 10138"/>
                <a:gd name="connsiteX0" fmla="*/ 9888 w 10574"/>
                <a:gd name="connsiteY0" fmla="*/ 138 h 10138"/>
                <a:gd name="connsiteX1" fmla="*/ 5804 w 10574"/>
                <a:gd name="connsiteY1" fmla="*/ 2800 h 10138"/>
                <a:gd name="connsiteX2" fmla="*/ 0 w 10574"/>
                <a:gd name="connsiteY2" fmla="*/ 9312 h 10138"/>
                <a:gd name="connsiteX3" fmla="*/ 10000 w 10574"/>
                <a:gd name="connsiteY3" fmla="*/ 10138 h 10138"/>
                <a:gd name="connsiteX4" fmla="*/ 9923 w 10574"/>
                <a:gd name="connsiteY4" fmla="*/ 1972 h 10138"/>
                <a:gd name="connsiteX5" fmla="*/ 9888 w 10574"/>
                <a:gd name="connsiteY5" fmla="*/ 138 h 10138"/>
                <a:gd name="connsiteX0" fmla="*/ 9923 w 10622"/>
                <a:gd name="connsiteY0" fmla="*/ 1223 h 9389"/>
                <a:gd name="connsiteX1" fmla="*/ 5804 w 10622"/>
                <a:gd name="connsiteY1" fmla="*/ 2051 h 9389"/>
                <a:gd name="connsiteX2" fmla="*/ 0 w 10622"/>
                <a:gd name="connsiteY2" fmla="*/ 8563 h 9389"/>
                <a:gd name="connsiteX3" fmla="*/ 10000 w 10622"/>
                <a:gd name="connsiteY3" fmla="*/ 9389 h 9389"/>
                <a:gd name="connsiteX4" fmla="*/ 9923 w 10622"/>
                <a:gd name="connsiteY4" fmla="*/ 1223 h 9389"/>
                <a:gd name="connsiteX0" fmla="*/ 9342 w 10000"/>
                <a:gd name="connsiteY0" fmla="*/ 1303 h 10000"/>
                <a:gd name="connsiteX1" fmla="*/ 5464 w 10000"/>
                <a:gd name="connsiteY1" fmla="*/ 2184 h 10000"/>
                <a:gd name="connsiteX2" fmla="*/ 0 w 10000"/>
                <a:gd name="connsiteY2" fmla="*/ 9120 h 10000"/>
                <a:gd name="connsiteX3" fmla="*/ 9414 w 10000"/>
                <a:gd name="connsiteY3" fmla="*/ 10000 h 10000"/>
                <a:gd name="connsiteX4" fmla="*/ 9342 w 10000"/>
                <a:gd name="connsiteY4" fmla="*/ 1303 h 10000"/>
                <a:gd name="connsiteX0" fmla="*/ 9342 w 10000"/>
                <a:gd name="connsiteY0" fmla="*/ 1171 h 9868"/>
                <a:gd name="connsiteX1" fmla="*/ 5464 w 10000"/>
                <a:gd name="connsiteY1" fmla="*/ 2052 h 9868"/>
                <a:gd name="connsiteX2" fmla="*/ 0 w 10000"/>
                <a:gd name="connsiteY2" fmla="*/ 8988 h 9868"/>
                <a:gd name="connsiteX3" fmla="*/ 9414 w 10000"/>
                <a:gd name="connsiteY3" fmla="*/ 9868 h 9868"/>
                <a:gd name="connsiteX4" fmla="*/ 9342 w 10000"/>
                <a:gd name="connsiteY4" fmla="*/ 1171 h 9868"/>
                <a:gd name="connsiteX0" fmla="*/ 9342 w 10000"/>
                <a:gd name="connsiteY0" fmla="*/ 887 h 9700"/>
                <a:gd name="connsiteX1" fmla="*/ 5464 w 10000"/>
                <a:gd name="connsiteY1" fmla="*/ 1779 h 9700"/>
                <a:gd name="connsiteX2" fmla="*/ 0 w 10000"/>
                <a:gd name="connsiteY2" fmla="*/ 8808 h 9700"/>
                <a:gd name="connsiteX3" fmla="*/ 9414 w 10000"/>
                <a:gd name="connsiteY3" fmla="*/ 9700 h 9700"/>
                <a:gd name="connsiteX4" fmla="*/ 9342 w 10000"/>
                <a:gd name="connsiteY4" fmla="*/ 887 h 9700"/>
                <a:gd name="connsiteX0" fmla="*/ 9342 w 10000"/>
                <a:gd name="connsiteY0" fmla="*/ 1178 h 10264"/>
                <a:gd name="connsiteX1" fmla="*/ 5464 w 10000"/>
                <a:gd name="connsiteY1" fmla="*/ 2098 h 10264"/>
                <a:gd name="connsiteX2" fmla="*/ 0 w 10000"/>
                <a:gd name="connsiteY2" fmla="*/ 9344 h 10264"/>
                <a:gd name="connsiteX3" fmla="*/ 9414 w 10000"/>
                <a:gd name="connsiteY3" fmla="*/ 10264 h 10264"/>
                <a:gd name="connsiteX4" fmla="*/ 9342 w 10000"/>
                <a:gd name="connsiteY4" fmla="*/ 1178 h 10264"/>
                <a:gd name="connsiteX0" fmla="*/ 9342 w 10000"/>
                <a:gd name="connsiteY0" fmla="*/ 1608 h 10694"/>
                <a:gd name="connsiteX1" fmla="*/ 8571 w 10000"/>
                <a:gd name="connsiteY1" fmla="*/ 1046 h 10694"/>
                <a:gd name="connsiteX2" fmla="*/ 5464 w 10000"/>
                <a:gd name="connsiteY2" fmla="*/ 2528 h 10694"/>
                <a:gd name="connsiteX3" fmla="*/ 0 w 10000"/>
                <a:gd name="connsiteY3" fmla="*/ 9774 h 10694"/>
                <a:gd name="connsiteX4" fmla="*/ 9414 w 10000"/>
                <a:gd name="connsiteY4" fmla="*/ 10694 h 10694"/>
                <a:gd name="connsiteX5" fmla="*/ 9342 w 10000"/>
                <a:gd name="connsiteY5" fmla="*/ 1608 h 10694"/>
                <a:gd name="connsiteX0" fmla="*/ 9342 w 9525"/>
                <a:gd name="connsiteY0" fmla="*/ 1608 h 10694"/>
                <a:gd name="connsiteX1" fmla="*/ 8571 w 9525"/>
                <a:gd name="connsiteY1" fmla="*/ 1046 h 10694"/>
                <a:gd name="connsiteX2" fmla="*/ 5464 w 9525"/>
                <a:gd name="connsiteY2" fmla="*/ 2528 h 10694"/>
                <a:gd name="connsiteX3" fmla="*/ 0 w 9525"/>
                <a:gd name="connsiteY3" fmla="*/ 9774 h 10694"/>
                <a:gd name="connsiteX4" fmla="*/ 9414 w 9525"/>
                <a:gd name="connsiteY4" fmla="*/ 10694 h 10694"/>
                <a:gd name="connsiteX5" fmla="*/ 9342 w 9525"/>
                <a:gd name="connsiteY5" fmla="*/ 1608 h 10694"/>
                <a:gd name="connsiteX0" fmla="*/ 10499 w 10691"/>
                <a:gd name="connsiteY0" fmla="*/ 1504 h 10000"/>
                <a:gd name="connsiteX1" fmla="*/ 9689 w 10691"/>
                <a:gd name="connsiteY1" fmla="*/ 978 h 10000"/>
                <a:gd name="connsiteX2" fmla="*/ 6427 w 10691"/>
                <a:gd name="connsiteY2" fmla="*/ 2364 h 10000"/>
                <a:gd name="connsiteX3" fmla="*/ 691 w 10691"/>
                <a:gd name="connsiteY3" fmla="*/ 9140 h 10000"/>
                <a:gd name="connsiteX4" fmla="*/ 10574 w 10691"/>
                <a:gd name="connsiteY4" fmla="*/ 10000 h 10000"/>
                <a:gd name="connsiteX5" fmla="*/ 10499 w 10691"/>
                <a:gd name="connsiteY5" fmla="*/ 1504 h 10000"/>
                <a:gd name="connsiteX0" fmla="*/ 10499 w 10691"/>
                <a:gd name="connsiteY0" fmla="*/ 1504 h 10000"/>
                <a:gd name="connsiteX1" fmla="*/ 9689 w 10691"/>
                <a:gd name="connsiteY1" fmla="*/ 978 h 10000"/>
                <a:gd name="connsiteX2" fmla="*/ 6427 w 10691"/>
                <a:gd name="connsiteY2" fmla="*/ 2364 h 10000"/>
                <a:gd name="connsiteX3" fmla="*/ 691 w 10691"/>
                <a:gd name="connsiteY3" fmla="*/ 9140 h 10000"/>
                <a:gd name="connsiteX4" fmla="*/ 10574 w 10691"/>
                <a:gd name="connsiteY4" fmla="*/ 10000 h 10000"/>
                <a:gd name="connsiteX5" fmla="*/ 10499 w 10691"/>
                <a:gd name="connsiteY5" fmla="*/ 1504 h 10000"/>
                <a:gd name="connsiteX0" fmla="*/ 9808 w 10000"/>
                <a:gd name="connsiteY0" fmla="*/ 1504 h 10000"/>
                <a:gd name="connsiteX1" fmla="*/ 8998 w 10000"/>
                <a:gd name="connsiteY1" fmla="*/ 978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8998 w 10000"/>
                <a:gd name="connsiteY1" fmla="*/ 978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8998 w 10000"/>
                <a:gd name="connsiteY1" fmla="*/ 978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8998 w 10000"/>
                <a:gd name="connsiteY1" fmla="*/ 978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8998 w 10000"/>
                <a:gd name="connsiteY1" fmla="*/ 978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9052 w 10000"/>
                <a:gd name="connsiteY1" fmla="*/ 780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504 h 10000"/>
                <a:gd name="connsiteX1" fmla="*/ 9052 w 10000"/>
                <a:gd name="connsiteY1" fmla="*/ 780 h 10000"/>
                <a:gd name="connsiteX2" fmla="*/ 5736 w 10000"/>
                <a:gd name="connsiteY2" fmla="*/ 2364 h 10000"/>
                <a:gd name="connsiteX3" fmla="*/ 0 w 10000"/>
                <a:gd name="connsiteY3" fmla="*/ 9140 h 10000"/>
                <a:gd name="connsiteX4" fmla="*/ 9883 w 10000"/>
                <a:gd name="connsiteY4" fmla="*/ 10000 h 10000"/>
                <a:gd name="connsiteX5" fmla="*/ 9808 w 10000"/>
                <a:gd name="connsiteY5" fmla="*/ 1504 h 10000"/>
                <a:gd name="connsiteX0" fmla="*/ 9808 w 10000"/>
                <a:gd name="connsiteY0" fmla="*/ 1039 h 9535"/>
                <a:gd name="connsiteX1" fmla="*/ 9052 w 10000"/>
                <a:gd name="connsiteY1" fmla="*/ 315 h 9535"/>
                <a:gd name="connsiteX2" fmla="*/ 5736 w 10000"/>
                <a:gd name="connsiteY2" fmla="*/ 1899 h 9535"/>
                <a:gd name="connsiteX3" fmla="*/ 0 w 10000"/>
                <a:gd name="connsiteY3" fmla="*/ 8675 h 9535"/>
                <a:gd name="connsiteX4" fmla="*/ 9883 w 10000"/>
                <a:gd name="connsiteY4" fmla="*/ 9535 h 9535"/>
                <a:gd name="connsiteX5" fmla="*/ 9808 w 10000"/>
                <a:gd name="connsiteY5" fmla="*/ 1039 h 9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535">
                  <a:moveTo>
                    <a:pt x="9808" y="1039"/>
                  </a:moveTo>
                  <a:cubicBezTo>
                    <a:pt x="8890" y="0"/>
                    <a:pt x="9906" y="1199"/>
                    <a:pt x="9052" y="315"/>
                  </a:cubicBezTo>
                  <a:cubicBezTo>
                    <a:pt x="5745" y="1709"/>
                    <a:pt x="8326" y="569"/>
                    <a:pt x="5736" y="1899"/>
                  </a:cubicBezTo>
                  <a:cubicBezTo>
                    <a:pt x="4236" y="3259"/>
                    <a:pt x="1451" y="6874"/>
                    <a:pt x="0" y="8675"/>
                  </a:cubicBezTo>
                  <a:lnTo>
                    <a:pt x="9883" y="9535"/>
                  </a:lnTo>
                  <a:cubicBezTo>
                    <a:pt x="10000" y="7354"/>
                    <a:pt x="9945" y="2446"/>
                    <a:pt x="9808" y="1039"/>
                  </a:cubicBezTo>
                  <a:close/>
                </a:path>
              </a:pathLst>
            </a:custGeom>
            <a:solidFill>
              <a:srgbClr val="FCE3C7"/>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47" name="Freeform 23"/>
            <p:cNvSpPr>
              <a:spLocks/>
            </p:cNvSpPr>
            <p:nvPr userDrawn="1"/>
          </p:nvSpPr>
          <p:spPr bwMode="auto">
            <a:xfrm>
              <a:off x="3386" y="978"/>
              <a:ext cx="980" cy="1404"/>
            </a:xfrm>
            <a:custGeom>
              <a:avLst/>
              <a:gdLst/>
              <a:ahLst/>
              <a:cxnLst>
                <a:cxn ang="0">
                  <a:pos x="969" y="0"/>
                </a:cxn>
                <a:cxn ang="0">
                  <a:pos x="727" y="88"/>
                </a:cxn>
                <a:cxn ang="0">
                  <a:pos x="0" y="1288"/>
                </a:cxn>
                <a:cxn ang="0">
                  <a:pos x="980" y="1404"/>
                </a:cxn>
                <a:cxn ang="0">
                  <a:pos x="969" y="0"/>
                </a:cxn>
              </a:cxnLst>
              <a:rect l="0" t="0" r="r" b="b"/>
              <a:pathLst>
                <a:path w="980" h="1404">
                  <a:moveTo>
                    <a:pt x="969" y="0"/>
                  </a:moveTo>
                  <a:lnTo>
                    <a:pt x="727" y="88"/>
                  </a:lnTo>
                  <a:lnTo>
                    <a:pt x="0" y="1288"/>
                  </a:lnTo>
                  <a:lnTo>
                    <a:pt x="980" y="1404"/>
                  </a:lnTo>
                  <a:lnTo>
                    <a:pt x="969"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48" name="Freeform 24"/>
            <p:cNvSpPr>
              <a:spLocks/>
            </p:cNvSpPr>
            <p:nvPr userDrawn="1"/>
          </p:nvSpPr>
          <p:spPr bwMode="auto">
            <a:xfrm>
              <a:off x="4410" y="1327"/>
              <a:ext cx="782" cy="1169"/>
            </a:xfrm>
            <a:custGeom>
              <a:avLst/>
              <a:gdLst>
                <a:gd name="connsiteX0" fmla="*/ 0 w 10000"/>
                <a:gd name="connsiteY0" fmla="*/ 0 h 10000"/>
                <a:gd name="connsiteX1" fmla="*/ 68 w 10000"/>
                <a:gd name="connsiteY1" fmla="*/ 7927 h 10000"/>
                <a:gd name="connsiteX2" fmla="*/ 3816 w 10000"/>
                <a:gd name="connsiteY2" fmla="*/ 8695 h 10000"/>
                <a:gd name="connsiteX3" fmla="*/ 10000 w 10000"/>
                <a:gd name="connsiteY3" fmla="*/ 10000 h 10000"/>
                <a:gd name="connsiteX4" fmla="*/ 0 w 10000"/>
                <a:gd name="connsiteY4" fmla="*/ 0 h 10000"/>
                <a:gd name="connsiteX0" fmla="*/ 0 w 3816"/>
                <a:gd name="connsiteY0" fmla="*/ 0 h 8695"/>
                <a:gd name="connsiteX1" fmla="*/ 68 w 3816"/>
                <a:gd name="connsiteY1" fmla="*/ 7927 h 8695"/>
                <a:gd name="connsiteX2" fmla="*/ 3816 w 3816"/>
                <a:gd name="connsiteY2" fmla="*/ 8695 h 8695"/>
                <a:gd name="connsiteX3" fmla="*/ 0 w 3816"/>
                <a:gd name="connsiteY3" fmla="*/ 0 h 8695"/>
                <a:gd name="connsiteX0" fmla="*/ 0 w 9946"/>
                <a:gd name="connsiteY0" fmla="*/ 0 h 10243"/>
                <a:gd name="connsiteX1" fmla="*/ 124 w 9946"/>
                <a:gd name="connsiteY1" fmla="*/ 9360 h 10243"/>
                <a:gd name="connsiteX2" fmla="*/ 9946 w 9946"/>
                <a:gd name="connsiteY2" fmla="*/ 10243 h 10243"/>
                <a:gd name="connsiteX3" fmla="*/ 0 w 9946"/>
                <a:gd name="connsiteY3" fmla="*/ 0 h 10243"/>
              </a:gdLst>
              <a:ahLst/>
              <a:cxnLst>
                <a:cxn ang="0">
                  <a:pos x="connsiteX0" y="connsiteY0"/>
                </a:cxn>
                <a:cxn ang="0">
                  <a:pos x="connsiteX1" y="connsiteY1"/>
                </a:cxn>
                <a:cxn ang="0">
                  <a:pos x="connsiteX2" y="connsiteY2"/>
                </a:cxn>
                <a:cxn ang="0">
                  <a:pos x="connsiteX3" y="connsiteY3"/>
                </a:cxn>
              </a:cxnLst>
              <a:rect l="l" t="t" r="r" b="b"/>
              <a:pathLst>
                <a:path w="9946" h="10243">
                  <a:moveTo>
                    <a:pt x="0" y="0"/>
                  </a:moveTo>
                  <a:cubicBezTo>
                    <a:pt x="60" y="3039"/>
                    <a:pt x="64" y="6321"/>
                    <a:pt x="124" y="9360"/>
                  </a:cubicBezTo>
                  <a:lnTo>
                    <a:pt x="9946" y="10243"/>
                  </a:lnTo>
                  <a:lnTo>
                    <a:pt x="0" y="0"/>
                  </a:lnTo>
                  <a:close/>
                </a:path>
              </a:pathLst>
            </a:custGeom>
            <a:solidFill>
              <a:srgbClr val="FCD3B6"/>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49" name="Freeform 25"/>
            <p:cNvSpPr>
              <a:spLocks/>
            </p:cNvSpPr>
            <p:nvPr userDrawn="1"/>
          </p:nvSpPr>
          <p:spPr bwMode="auto">
            <a:xfrm>
              <a:off x="4402" y="1349"/>
              <a:ext cx="791" cy="1147"/>
            </a:xfrm>
            <a:custGeom>
              <a:avLst/>
              <a:gdLst>
                <a:gd name="connsiteX0" fmla="*/ 0 w 10000"/>
                <a:gd name="connsiteY0" fmla="*/ 0 h 10000"/>
                <a:gd name="connsiteX1" fmla="*/ 68 w 10000"/>
                <a:gd name="connsiteY1" fmla="*/ 7927 h 10000"/>
                <a:gd name="connsiteX2" fmla="*/ 3837 w 10000"/>
                <a:gd name="connsiteY2" fmla="*/ 8746 h 10000"/>
                <a:gd name="connsiteX3" fmla="*/ 10000 w 10000"/>
                <a:gd name="connsiteY3" fmla="*/ 10000 h 10000"/>
                <a:gd name="connsiteX4" fmla="*/ 0 w 10000"/>
                <a:gd name="connsiteY4" fmla="*/ 0 h 10000"/>
                <a:gd name="connsiteX0" fmla="*/ 0 w 3837"/>
                <a:gd name="connsiteY0" fmla="*/ 0 h 8746"/>
                <a:gd name="connsiteX1" fmla="*/ 68 w 3837"/>
                <a:gd name="connsiteY1" fmla="*/ 7927 h 8746"/>
                <a:gd name="connsiteX2" fmla="*/ 3837 w 3837"/>
                <a:gd name="connsiteY2" fmla="*/ 8746 h 8746"/>
                <a:gd name="connsiteX3" fmla="*/ 0 w 3837"/>
                <a:gd name="connsiteY3" fmla="*/ 0 h 8746"/>
              </a:gdLst>
              <a:ahLst/>
              <a:cxnLst>
                <a:cxn ang="0">
                  <a:pos x="connsiteX0" y="connsiteY0"/>
                </a:cxn>
                <a:cxn ang="0">
                  <a:pos x="connsiteX1" y="connsiteY1"/>
                </a:cxn>
                <a:cxn ang="0">
                  <a:pos x="connsiteX2" y="connsiteY2"/>
                </a:cxn>
                <a:cxn ang="0">
                  <a:pos x="connsiteX3" y="connsiteY3"/>
                </a:cxn>
              </a:cxnLst>
              <a:rect l="l" t="t" r="r" b="b"/>
              <a:pathLst>
                <a:path w="3837" h="8746">
                  <a:moveTo>
                    <a:pt x="0" y="0"/>
                  </a:moveTo>
                  <a:cubicBezTo>
                    <a:pt x="23" y="2642"/>
                    <a:pt x="45" y="5285"/>
                    <a:pt x="68" y="7927"/>
                  </a:cubicBezTo>
                  <a:lnTo>
                    <a:pt x="3837" y="8746"/>
                  </a:lnTo>
                  <a:lnTo>
                    <a:pt x="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50" name="Freeform 26"/>
            <p:cNvSpPr>
              <a:spLocks/>
            </p:cNvSpPr>
            <p:nvPr userDrawn="1"/>
          </p:nvSpPr>
          <p:spPr bwMode="auto">
            <a:xfrm>
              <a:off x="4418" y="2441"/>
              <a:ext cx="1165" cy="1571"/>
            </a:xfrm>
            <a:custGeom>
              <a:avLst/>
              <a:gdLst>
                <a:gd name="connsiteX0" fmla="*/ 0 w 10000"/>
                <a:gd name="connsiteY0" fmla="*/ 0 h 10000"/>
                <a:gd name="connsiteX1" fmla="*/ 129 w 10000"/>
                <a:gd name="connsiteY1" fmla="*/ 10000 h 10000"/>
                <a:gd name="connsiteX2" fmla="*/ 10000 w 10000"/>
                <a:gd name="connsiteY2" fmla="*/ 6041 h 10000"/>
                <a:gd name="connsiteX3" fmla="*/ 9116 w 10000"/>
                <a:gd name="connsiteY3" fmla="*/ 3174 h 10000"/>
                <a:gd name="connsiteX4" fmla="*/ 8498 w 10000"/>
                <a:gd name="connsiteY4" fmla="*/ 853 h 10000"/>
                <a:gd name="connsiteX5" fmla="*/ 0 w 10000"/>
                <a:gd name="connsiteY5" fmla="*/ 0 h 10000"/>
                <a:gd name="connsiteX0" fmla="*/ 0 w 10000"/>
                <a:gd name="connsiteY0" fmla="*/ 0 h 10000"/>
                <a:gd name="connsiteX1" fmla="*/ 129 w 10000"/>
                <a:gd name="connsiteY1" fmla="*/ 10000 h 10000"/>
                <a:gd name="connsiteX2" fmla="*/ 10000 w 10000"/>
                <a:gd name="connsiteY2" fmla="*/ 6041 h 10000"/>
                <a:gd name="connsiteX3" fmla="*/ 9116 w 10000"/>
                <a:gd name="connsiteY3" fmla="*/ 3174 h 10000"/>
                <a:gd name="connsiteX4" fmla="*/ 8498 w 10000"/>
                <a:gd name="connsiteY4" fmla="*/ 853 h 10000"/>
                <a:gd name="connsiteX5" fmla="*/ 6995 w 10000"/>
                <a:gd name="connsiteY5" fmla="*/ 734 h 10000"/>
                <a:gd name="connsiteX6" fmla="*/ 0 w 10000"/>
                <a:gd name="connsiteY6" fmla="*/ 0 h 10000"/>
                <a:gd name="connsiteX0" fmla="*/ 0 w 10000"/>
                <a:gd name="connsiteY0" fmla="*/ 0 h 10000"/>
                <a:gd name="connsiteX1" fmla="*/ 129 w 10000"/>
                <a:gd name="connsiteY1" fmla="*/ 10000 h 10000"/>
                <a:gd name="connsiteX2" fmla="*/ 10000 w 10000"/>
                <a:gd name="connsiteY2" fmla="*/ 6041 h 10000"/>
                <a:gd name="connsiteX3" fmla="*/ 9116 w 10000"/>
                <a:gd name="connsiteY3" fmla="*/ 3174 h 10000"/>
                <a:gd name="connsiteX4" fmla="*/ 6995 w 10000"/>
                <a:gd name="connsiteY4" fmla="*/ 734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129" y="10000"/>
                  </a:lnTo>
                  <a:lnTo>
                    <a:pt x="10000" y="6041"/>
                  </a:lnTo>
                  <a:lnTo>
                    <a:pt x="9116" y="3174"/>
                  </a:lnTo>
                  <a:lnTo>
                    <a:pt x="6995" y="734"/>
                  </a:lnTo>
                  <a:lnTo>
                    <a:pt x="0" y="0"/>
                  </a:lnTo>
                  <a:close/>
                </a:path>
              </a:pathLst>
            </a:custGeom>
            <a:solidFill>
              <a:srgbClr val="C2D0CE"/>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51" name="Freeform 27"/>
            <p:cNvSpPr>
              <a:spLocks/>
            </p:cNvSpPr>
            <p:nvPr userDrawn="1"/>
          </p:nvSpPr>
          <p:spPr bwMode="auto">
            <a:xfrm>
              <a:off x="4418" y="2441"/>
              <a:ext cx="1165" cy="1571"/>
            </a:xfrm>
            <a:custGeom>
              <a:avLst/>
              <a:gdLst/>
              <a:ahLst/>
              <a:cxnLst>
                <a:cxn ang="0">
                  <a:pos x="0" y="0"/>
                </a:cxn>
                <a:cxn ang="0">
                  <a:pos x="15" y="1571"/>
                </a:cxn>
                <a:cxn ang="0">
                  <a:pos x="1165" y="949"/>
                </a:cxn>
                <a:cxn ang="0">
                  <a:pos x="990" y="134"/>
                </a:cxn>
                <a:cxn ang="0">
                  <a:pos x="0" y="0"/>
                </a:cxn>
              </a:cxnLst>
              <a:rect l="0" t="0" r="r" b="b"/>
              <a:pathLst>
                <a:path w="1165" h="1571">
                  <a:moveTo>
                    <a:pt x="0" y="0"/>
                  </a:moveTo>
                  <a:lnTo>
                    <a:pt x="15" y="1571"/>
                  </a:lnTo>
                  <a:lnTo>
                    <a:pt x="1165" y="949"/>
                  </a:lnTo>
                  <a:lnTo>
                    <a:pt x="990" y="134"/>
                  </a:lnTo>
                  <a:lnTo>
                    <a:pt x="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52" name="Freeform 28"/>
            <p:cNvSpPr>
              <a:spLocks/>
            </p:cNvSpPr>
            <p:nvPr userDrawn="1"/>
          </p:nvSpPr>
          <p:spPr bwMode="auto">
            <a:xfrm>
              <a:off x="2495" y="2296"/>
              <a:ext cx="1883" cy="2024"/>
            </a:xfrm>
            <a:custGeom>
              <a:avLst/>
              <a:gdLst/>
              <a:ahLst/>
              <a:cxnLst>
                <a:cxn ang="0">
                  <a:pos x="865" y="0"/>
                </a:cxn>
                <a:cxn ang="0">
                  <a:pos x="0" y="1418"/>
                </a:cxn>
                <a:cxn ang="0">
                  <a:pos x="1883" y="2024"/>
                </a:cxn>
                <a:cxn ang="0">
                  <a:pos x="1873" y="138"/>
                </a:cxn>
                <a:cxn ang="0">
                  <a:pos x="865" y="0"/>
                </a:cxn>
              </a:cxnLst>
              <a:rect l="0" t="0" r="r" b="b"/>
              <a:pathLst>
                <a:path w="1883" h="2024">
                  <a:moveTo>
                    <a:pt x="865" y="0"/>
                  </a:moveTo>
                  <a:lnTo>
                    <a:pt x="0" y="1418"/>
                  </a:lnTo>
                  <a:lnTo>
                    <a:pt x="1883" y="2024"/>
                  </a:lnTo>
                  <a:lnTo>
                    <a:pt x="1873" y="138"/>
                  </a:lnTo>
                  <a:lnTo>
                    <a:pt x="865" y="0"/>
                  </a:lnTo>
                  <a:close/>
                </a:path>
              </a:pathLst>
            </a:custGeom>
            <a:solidFill>
              <a:srgbClr val="B7D3E8"/>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53" name="Freeform 29"/>
            <p:cNvSpPr>
              <a:spLocks/>
            </p:cNvSpPr>
            <p:nvPr userDrawn="1"/>
          </p:nvSpPr>
          <p:spPr bwMode="auto">
            <a:xfrm>
              <a:off x="2495" y="2296"/>
              <a:ext cx="1883" cy="2024"/>
            </a:xfrm>
            <a:custGeom>
              <a:avLst/>
              <a:gdLst/>
              <a:ahLst/>
              <a:cxnLst>
                <a:cxn ang="0">
                  <a:pos x="865" y="0"/>
                </a:cxn>
                <a:cxn ang="0">
                  <a:pos x="0" y="1418"/>
                </a:cxn>
                <a:cxn ang="0">
                  <a:pos x="1883" y="2024"/>
                </a:cxn>
                <a:cxn ang="0">
                  <a:pos x="1873" y="138"/>
                </a:cxn>
                <a:cxn ang="0">
                  <a:pos x="865" y="0"/>
                </a:cxn>
              </a:cxnLst>
              <a:rect l="0" t="0" r="r" b="b"/>
              <a:pathLst>
                <a:path w="1883" h="2024">
                  <a:moveTo>
                    <a:pt x="865" y="0"/>
                  </a:moveTo>
                  <a:lnTo>
                    <a:pt x="0" y="1418"/>
                  </a:lnTo>
                  <a:lnTo>
                    <a:pt x="1883" y="2024"/>
                  </a:lnTo>
                  <a:lnTo>
                    <a:pt x="1873" y="138"/>
                  </a:lnTo>
                  <a:lnTo>
                    <a:pt x="865"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54" name="Freeform 30"/>
            <p:cNvSpPr>
              <a:spLocks/>
            </p:cNvSpPr>
            <p:nvPr userDrawn="1"/>
          </p:nvSpPr>
          <p:spPr bwMode="auto">
            <a:xfrm>
              <a:off x="682" y="2196"/>
              <a:ext cx="2634" cy="1502"/>
            </a:xfrm>
            <a:custGeom>
              <a:avLst/>
              <a:gdLst>
                <a:gd name="connsiteX0" fmla="*/ 3750 w 10000"/>
                <a:gd name="connsiteY0" fmla="*/ 0 h 10000"/>
                <a:gd name="connsiteX1" fmla="*/ 0 w 10000"/>
                <a:gd name="connsiteY1" fmla="*/ 8918 h 10000"/>
                <a:gd name="connsiteX2" fmla="*/ 6682 w 10000"/>
                <a:gd name="connsiteY2" fmla="*/ 10000 h 10000"/>
                <a:gd name="connsiteX3" fmla="*/ 10000 w 10000"/>
                <a:gd name="connsiteY3" fmla="*/ 1229 h 10000"/>
                <a:gd name="connsiteX4" fmla="*/ 7506 w 10000"/>
                <a:gd name="connsiteY4" fmla="*/ 771 h 10000"/>
                <a:gd name="connsiteX5" fmla="*/ 3750 w 10000"/>
                <a:gd name="connsiteY5" fmla="*/ 0 h 10000"/>
                <a:gd name="connsiteX0" fmla="*/ 7506 w 10000"/>
                <a:gd name="connsiteY0" fmla="*/ 0 h 9229"/>
                <a:gd name="connsiteX1" fmla="*/ 0 w 10000"/>
                <a:gd name="connsiteY1" fmla="*/ 8147 h 9229"/>
                <a:gd name="connsiteX2" fmla="*/ 6682 w 10000"/>
                <a:gd name="connsiteY2" fmla="*/ 9229 h 9229"/>
                <a:gd name="connsiteX3" fmla="*/ 10000 w 10000"/>
                <a:gd name="connsiteY3" fmla="*/ 458 h 9229"/>
                <a:gd name="connsiteX4" fmla="*/ 7506 w 10000"/>
                <a:gd name="connsiteY4" fmla="*/ 0 h 9229"/>
                <a:gd name="connsiteX0" fmla="*/ 7586 w 10080"/>
                <a:gd name="connsiteY0" fmla="*/ 0 h 10000"/>
                <a:gd name="connsiteX1" fmla="*/ 0 w 10080"/>
                <a:gd name="connsiteY1" fmla="*/ 8840 h 10000"/>
                <a:gd name="connsiteX2" fmla="*/ 6762 w 10080"/>
                <a:gd name="connsiteY2" fmla="*/ 10000 h 10000"/>
                <a:gd name="connsiteX3" fmla="*/ 10080 w 10080"/>
                <a:gd name="connsiteY3" fmla="*/ 496 h 10000"/>
                <a:gd name="connsiteX4" fmla="*/ 7586 w 10080"/>
                <a:gd name="connsiteY4" fmla="*/ 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80" h="10000">
                  <a:moveTo>
                    <a:pt x="7586" y="0"/>
                  </a:moveTo>
                  <a:lnTo>
                    <a:pt x="0" y="8840"/>
                  </a:lnTo>
                  <a:lnTo>
                    <a:pt x="6762" y="10000"/>
                  </a:lnTo>
                  <a:lnTo>
                    <a:pt x="10080" y="496"/>
                  </a:lnTo>
                  <a:lnTo>
                    <a:pt x="7586" y="0"/>
                  </a:lnTo>
                  <a:close/>
                </a:path>
              </a:pathLst>
            </a:custGeom>
            <a:solidFill>
              <a:srgbClr val="E9EFC9"/>
            </a:solidFill>
            <a:ln w="9525">
              <a:noFill/>
              <a:round/>
              <a:headEnd/>
              <a:tailEnd/>
            </a:ln>
          </p:spPr>
          <p:txBody>
            <a:bodyPr vert="horz" wrap="square" lIns="91440" tIns="45720" rIns="91440" bIns="45720" numCol="1" anchor="t" anchorCtr="0" compatLnSpc="1">
              <a:prstTxWarp prst="textNoShape">
                <a:avLst/>
              </a:prstTxWarp>
            </a:bodyPr>
            <a:lstStyle/>
            <a:p>
              <a:endParaRPr lang="pt-BR"/>
            </a:p>
          </p:txBody>
        </p:sp>
        <p:sp>
          <p:nvSpPr>
            <p:cNvPr id="1055" name="Freeform 31"/>
            <p:cNvSpPr>
              <a:spLocks/>
            </p:cNvSpPr>
            <p:nvPr userDrawn="1"/>
          </p:nvSpPr>
          <p:spPr bwMode="auto">
            <a:xfrm>
              <a:off x="703" y="2071"/>
              <a:ext cx="2613" cy="1627"/>
            </a:xfrm>
            <a:custGeom>
              <a:avLst/>
              <a:gdLst/>
              <a:ahLst/>
              <a:cxnLst>
                <a:cxn ang="0">
                  <a:pos x="980" y="0"/>
                </a:cxn>
                <a:cxn ang="0">
                  <a:pos x="0" y="1451"/>
                </a:cxn>
                <a:cxn ang="0">
                  <a:pos x="1746" y="1627"/>
                </a:cxn>
                <a:cxn ang="0">
                  <a:pos x="2613" y="200"/>
                </a:cxn>
                <a:cxn ang="0">
                  <a:pos x="980" y="0"/>
                </a:cxn>
              </a:cxnLst>
              <a:rect l="0" t="0" r="r" b="b"/>
              <a:pathLst>
                <a:path w="2613" h="1627">
                  <a:moveTo>
                    <a:pt x="980" y="0"/>
                  </a:moveTo>
                  <a:lnTo>
                    <a:pt x="0" y="1451"/>
                  </a:lnTo>
                  <a:lnTo>
                    <a:pt x="1746" y="1627"/>
                  </a:lnTo>
                  <a:lnTo>
                    <a:pt x="2613" y="200"/>
                  </a:lnTo>
                  <a:lnTo>
                    <a:pt x="980" y="0"/>
                  </a:lnTo>
                </a:path>
              </a:pathLst>
            </a:custGeom>
            <a:noFill/>
            <a:ln w="9525">
              <a:noFill/>
              <a:round/>
              <a:headEnd/>
              <a:tailEnd/>
            </a:ln>
          </p:spPr>
          <p:txBody>
            <a:bodyPr vert="horz" wrap="square" lIns="91440" tIns="45720" rIns="91440" bIns="45720" numCol="1" anchor="t" anchorCtr="0" compatLnSpc="1">
              <a:prstTxWarp prst="textNoShape">
                <a:avLst/>
              </a:prstTxWarp>
            </a:bodyPr>
            <a:lstStyle/>
            <a:p>
              <a:endParaRPr lang="pt-BR"/>
            </a:p>
          </p:txBody>
        </p:sp>
      </p:grpSp>
      <p:sp>
        <p:nvSpPr>
          <p:cNvPr id="53" name="Espaço Reservado para Conteúdo 2"/>
          <p:cNvSpPr>
            <a:spLocks noGrp="1"/>
          </p:cNvSpPr>
          <p:nvPr>
            <p:ph idx="1"/>
          </p:nvPr>
        </p:nvSpPr>
        <p:spPr>
          <a:xfrm>
            <a:off x="457200" y="1600200"/>
            <a:ext cx="8229600" cy="4525963"/>
          </a:xfrm>
          <a:solidFill>
            <a:srgbClr val="FFFFFF">
              <a:alpha val="69804"/>
            </a:srgbClr>
          </a:solidFill>
        </p:spPr>
        <p:txBody>
          <a:bodyPr>
            <a:normAutofit/>
          </a:bodyPr>
          <a:lstStyle>
            <a:lvl1pPr>
              <a:defRPr sz="2800"/>
            </a:lvl1pPr>
            <a:lvl2pPr>
              <a:defRPr sz="2400"/>
            </a:lvl2pPr>
            <a:lvl3pPr>
              <a:defRPr sz="2000"/>
            </a:lvl3pPr>
            <a:lvl4pPr>
              <a:defRPr sz="1800"/>
            </a:lvl4pPr>
            <a:lvl5pPr>
              <a:defRPr sz="1800"/>
            </a:lvl5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dirty="0"/>
          </a:p>
        </p:txBody>
      </p:sp>
      <p:sp>
        <p:nvSpPr>
          <p:cNvPr id="2" name="Título 1"/>
          <p:cNvSpPr>
            <a:spLocks noGrp="1"/>
          </p:cNvSpPr>
          <p:nvPr>
            <p:ph type="title"/>
          </p:nvPr>
        </p:nvSpPr>
        <p:spPr>
          <a:solidFill>
            <a:srgbClr val="FFFFFF">
              <a:alpha val="60000"/>
            </a:srgbClr>
          </a:solidFill>
        </p:spPr>
        <p:txBody>
          <a:bodyPr>
            <a:noAutofit/>
          </a:bodyPr>
          <a:lstStyle>
            <a:lvl1pPr>
              <a:tabLst>
                <a:tab pos="3590925" algn="l"/>
              </a:tabLst>
              <a:defRPr sz="3400"/>
            </a:lvl1pPr>
          </a:lstStyle>
          <a:p>
            <a:r>
              <a:rPr lang="pt-BR" smtClean="0"/>
              <a:t>Clique para editar o estilo do título mestre</a:t>
            </a:r>
            <a:endParaRPr lang="pt-BR" dirty="0"/>
          </a:p>
        </p:txBody>
      </p:sp>
      <p:pic>
        <p:nvPicPr>
          <p:cNvPr id="23" name="Picture 2" descr="C:\Users\Alba\Desktop\logo cenpec\cenpec_logomarca.png"/>
          <p:cNvPicPr>
            <a:picLocks noChangeAspect="1" noChangeArrowheads="1"/>
          </p:cNvPicPr>
          <p:nvPr userDrawn="1"/>
        </p:nvPicPr>
        <p:blipFill>
          <a:blip r:embed="rId2" cstate="print"/>
          <a:srcRect/>
          <a:stretch>
            <a:fillRect/>
          </a:stretch>
        </p:blipFill>
        <p:spPr bwMode="auto">
          <a:xfrm>
            <a:off x="323529" y="6165304"/>
            <a:ext cx="1512168" cy="66030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smtClean="0"/>
              <a:t>Clique para editar o estilo do título mestre</a:t>
            </a:r>
            <a:endParaRPr lang="pt-BR" dirty="0"/>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E7C287-8603-440D-8A01-C16F783BBE8C}" type="datetime1">
              <a:rPr lang="pt-BR" smtClean="0"/>
              <a:pPr/>
              <a:t>25/08/2015</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565BF-8C65-467A-B1CA-975353201DAE}"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5" r:id="rId3"/>
    <p:sldLayoutId id="2147483666" r:id="rId4"/>
    <p:sldLayoutId id="2147483667" r:id="rId5"/>
    <p:sldLayoutId id="2147483670" r:id="rId6"/>
    <p:sldLayoutId id="2147483674" r:id="rId7"/>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54" presetClass="entr" presetSubtype="0" accel="10000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2"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3"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5" dur="500"/>
                                        <p:tgtEl>
                                          <p:spTgt spid="3">
                                            <p:txEl>
                                              <p:pRg st="0" end="0"/>
                                            </p:txEl>
                                          </p:spTgt>
                                        </p:tgtEl>
                                      </p:cBhvr>
                                    </p:animEffect>
                                  </p:childTnLst>
                                </p:cTn>
                              </p:par>
                            </p:childTnLst>
                          </p:cTn>
                        </p:par>
                        <p:par>
                          <p:cTn id="16" fill="hold">
                            <p:stCondLst>
                              <p:cond delay="1500"/>
                            </p:stCondLst>
                            <p:childTnLst>
                              <p:par>
                                <p:cTn id="17" presetID="54" presetClass="entr" presetSubtype="0" accel="10000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0" dur="5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1" dur="5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2"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3" dur="500"/>
                                        <p:tgtEl>
                                          <p:spTgt spid="3">
                                            <p:txEl>
                                              <p:pRg st="1" end="1"/>
                                            </p:txEl>
                                          </p:spTgt>
                                        </p:tgtEl>
                                      </p:cBhvr>
                                    </p:animEffect>
                                  </p:childTnLst>
                                </p:cTn>
                              </p:par>
                              <p:par>
                                <p:cTn id="24" presetID="54" presetClass="entr" presetSubtype="0" accel="10000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27" dur="5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28" dur="5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9"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0" dur="500"/>
                                        <p:tgtEl>
                                          <p:spTgt spid="3">
                                            <p:txEl>
                                              <p:pRg st="2" end="2"/>
                                            </p:txEl>
                                          </p:spTgt>
                                        </p:tgtEl>
                                      </p:cBhvr>
                                    </p:animEffect>
                                  </p:childTnLst>
                                </p:cTn>
                              </p:par>
                              <p:par>
                                <p:cTn id="31" presetID="54" presetClass="entr" presetSubtype="0" accel="100000" fill="hold" grpId="0"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34" dur="5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35" dur="5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36"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7" dur="500"/>
                                        <p:tgtEl>
                                          <p:spTgt spid="3">
                                            <p:txEl>
                                              <p:pRg st="3" end="3"/>
                                            </p:txEl>
                                          </p:spTgt>
                                        </p:tgtEl>
                                      </p:cBhvr>
                                    </p:animEffect>
                                  </p:childTnLst>
                                </p:cTn>
                              </p:par>
                              <p:par>
                                <p:cTn id="38" presetID="54" presetClass="entr" presetSubtype="0" accel="100000" fill="hold" grpId="0" nodeType="with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5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1" dur="5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42" dur="5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3"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hf hdr="0" ftr="0" dt="0"/>
  <p:txStyles>
    <p:titleStyle>
      <a:lvl1pPr algn="ctr" defTabSz="914400" rtl="0" eaLnBrk="1" latinLnBrk="0" hangingPunct="1">
        <a:spcBef>
          <a:spcPct val="0"/>
        </a:spcBef>
        <a:buNone/>
        <a:defRPr sz="3400" kern="1200">
          <a:solidFill>
            <a:schemeClr val="bg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paula.kasmirski@cenpec.org.br" TargetMode="External"/><Relationship Id="rId2" Type="http://schemas.openxmlformats.org/officeDocument/2006/relationships/hyperlink" Target="mailto:vanda.ribeiro@cenpec.org.br" TargetMode="External"/><Relationship Id="rId1" Type="http://schemas.openxmlformats.org/officeDocument/2006/relationships/slideLayout" Target="../slideLayouts/slideLayout2.xml"/><Relationship Id="rId4" Type="http://schemas.openxmlformats.org/officeDocument/2006/relationships/hyperlink" Target="http://www.cenpec.org.br/pesquisa"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data.worldbank.org/indicator/"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escrevendoofuturo.org.br/" TargetMode="External"/><Relationship Id="rId5" Type="http://schemas.openxmlformats.org/officeDocument/2006/relationships/hyperlink" Target="http://portal.inep.gov.br/" TargetMode="External"/><Relationship Id="rId4" Type="http://schemas.openxmlformats.org/officeDocument/2006/relationships/hyperlink" Target="http://www.ibge.gov.br/hom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ctrTitle"/>
          </p:nvPr>
        </p:nvSpPr>
        <p:spPr/>
        <p:txBody>
          <a:bodyPr>
            <a:noAutofit/>
          </a:bodyPr>
          <a:lstStyle/>
          <a:p>
            <a:r>
              <a:rPr lang="en-US" sz="4000" dirty="0"/>
              <a:t>Beliefs underlying what Brazilian teachers think of grade retention</a:t>
            </a:r>
            <a:endParaRPr lang="pt-BR" sz="4000" dirty="0"/>
          </a:p>
        </p:txBody>
      </p:sp>
      <p:sp>
        <p:nvSpPr>
          <p:cNvPr id="7" name="Subtítulo 6"/>
          <p:cNvSpPr>
            <a:spLocks noGrp="1"/>
          </p:cNvSpPr>
          <p:nvPr>
            <p:ph type="subTitle" idx="1"/>
          </p:nvPr>
        </p:nvSpPr>
        <p:spPr/>
        <p:txBody>
          <a:bodyPr>
            <a:normAutofit fontScale="62500" lnSpcReduction="20000"/>
          </a:bodyPr>
          <a:lstStyle/>
          <a:p>
            <a:endParaRPr lang="en-US" dirty="0" smtClean="0"/>
          </a:p>
          <a:p>
            <a:r>
              <a:rPr lang="en-US" dirty="0" smtClean="0"/>
              <a:t>Marcel </a:t>
            </a:r>
            <a:r>
              <a:rPr lang="en-US" dirty="0" err="1" smtClean="0"/>
              <a:t>Crahay</a:t>
            </a:r>
            <a:r>
              <a:rPr lang="en-US" dirty="0" smtClean="0"/>
              <a:t>, Vanda </a:t>
            </a:r>
            <a:r>
              <a:rPr lang="en-US" dirty="0"/>
              <a:t>Ribeiro, Paula Kasmirski, </a:t>
            </a:r>
            <a:r>
              <a:rPr lang="en-US" dirty="0" err="1"/>
              <a:t>Márcia</a:t>
            </a:r>
            <a:r>
              <a:rPr lang="en-US" dirty="0"/>
              <a:t> </a:t>
            </a:r>
            <a:r>
              <a:rPr lang="en-US" dirty="0" err="1"/>
              <a:t>Jacomini</a:t>
            </a:r>
            <a:r>
              <a:rPr lang="en-US" dirty="0"/>
              <a:t>, </a:t>
            </a:r>
            <a:r>
              <a:rPr lang="en-US" dirty="0" err="1"/>
              <a:t>Antônio</a:t>
            </a:r>
            <a:r>
              <a:rPr lang="en-US" dirty="0"/>
              <a:t> Gomes Batista, Christian </a:t>
            </a:r>
            <a:r>
              <a:rPr lang="en-US" dirty="0" err="1"/>
              <a:t>Monseur</a:t>
            </a:r>
            <a:endParaRPr lang="pt-BR" dirty="0"/>
          </a:p>
          <a:p>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Sampling</a:t>
            </a:r>
            <a:endParaRPr lang="pt-BR" dirty="0"/>
          </a:p>
        </p:txBody>
      </p:sp>
      <p:sp>
        <p:nvSpPr>
          <p:cNvPr id="3" name="Espaço Reservado para Conteúdo 2"/>
          <p:cNvSpPr>
            <a:spLocks noGrp="1"/>
          </p:cNvSpPr>
          <p:nvPr>
            <p:ph idx="1"/>
          </p:nvPr>
        </p:nvSpPr>
        <p:spPr/>
        <p:txBody>
          <a:bodyPr>
            <a:normAutofit/>
          </a:bodyPr>
          <a:lstStyle/>
          <a:p>
            <a:r>
              <a:rPr lang="en-US" dirty="0" smtClean="0"/>
              <a:t>Convenience sample</a:t>
            </a:r>
          </a:p>
          <a:p>
            <a:pPr lvl="1"/>
            <a:r>
              <a:rPr lang="en-US" dirty="0"/>
              <a:t>We sent an email to the population’s teachers </a:t>
            </a:r>
            <a:r>
              <a:rPr lang="en-US" dirty="0" smtClean="0"/>
              <a:t>asking </a:t>
            </a:r>
            <a:r>
              <a:rPr lang="en-US" dirty="0"/>
              <a:t>their voluntary participation in the </a:t>
            </a:r>
            <a:r>
              <a:rPr lang="en-US" dirty="0" smtClean="0"/>
              <a:t>research</a:t>
            </a:r>
          </a:p>
          <a:p>
            <a:pPr lvl="1"/>
            <a:r>
              <a:rPr lang="en-US" dirty="0"/>
              <a:t>To increase the answer’s odds, we offered </a:t>
            </a:r>
            <a:r>
              <a:rPr lang="en-US" dirty="0" err="1"/>
              <a:t>Cenpec</a:t>
            </a:r>
            <a:r>
              <a:rPr lang="en-US" dirty="0"/>
              <a:t> </a:t>
            </a:r>
            <a:r>
              <a:rPr lang="en-US" dirty="0" smtClean="0"/>
              <a:t>kits, that contained books and DVDs, </a:t>
            </a:r>
            <a:r>
              <a:rPr lang="en-US" dirty="0"/>
              <a:t>to the first 100 </a:t>
            </a:r>
            <a:r>
              <a:rPr lang="en-US" dirty="0" smtClean="0"/>
              <a:t>respondents</a:t>
            </a:r>
          </a:p>
          <a:p>
            <a:r>
              <a:rPr lang="en-US" dirty="0" smtClean="0"/>
              <a:t>6,074 submissions</a:t>
            </a:r>
          </a:p>
          <a:p>
            <a:r>
              <a:rPr lang="en-US" dirty="0" smtClean="0"/>
              <a:t>5,493 PLO teachers</a:t>
            </a:r>
            <a:endParaRPr lang="pt-BR" dirty="0"/>
          </a:p>
        </p:txBody>
      </p:sp>
      <p:sp>
        <p:nvSpPr>
          <p:cNvPr id="4" name="Espaço Reservado para Número de Slide 3"/>
          <p:cNvSpPr>
            <a:spLocks noGrp="1"/>
          </p:cNvSpPr>
          <p:nvPr>
            <p:ph type="sldNum" sz="quarter" idx="12"/>
          </p:nvPr>
        </p:nvSpPr>
        <p:spPr/>
        <p:txBody>
          <a:bodyPr/>
          <a:lstStyle/>
          <a:p>
            <a:fld id="{C79565BF-8C65-467A-B1CA-975353201DAE}" type="slidenum">
              <a:rPr lang="pt-BR" smtClean="0"/>
              <a:pPr/>
              <a:t>10</a:t>
            </a:fld>
            <a:endParaRPr lang="pt-BR"/>
          </a:p>
        </p:txBody>
      </p:sp>
    </p:spTree>
    <p:extLst>
      <p:ext uri="{BB962C8B-B14F-4D97-AF65-F5344CB8AC3E}">
        <p14:creationId xmlns:p14="http://schemas.microsoft.com/office/powerpoint/2010/main" val="20999827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Sampling</a:t>
            </a:r>
            <a:endParaRPr lang="pt-BR" dirty="0"/>
          </a:p>
        </p:txBody>
      </p:sp>
      <p:sp>
        <p:nvSpPr>
          <p:cNvPr id="4" name="Espaço Reservado para Número de Slide 3"/>
          <p:cNvSpPr>
            <a:spLocks noGrp="1"/>
          </p:cNvSpPr>
          <p:nvPr>
            <p:ph type="sldNum" sz="quarter" idx="12"/>
          </p:nvPr>
        </p:nvSpPr>
        <p:spPr/>
        <p:txBody>
          <a:bodyPr/>
          <a:lstStyle/>
          <a:p>
            <a:fld id="{C79565BF-8C65-467A-B1CA-975353201DAE}" type="slidenum">
              <a:rPr lang="pt-BR" smtClean="0"/>
              <a:pPr/>
              <a:t>11</a:t>
            </a:fld>
            <a:endParaRPr lang="pt-BR"/>
          </a:p>
        </p:txBody>
      </p:sp>
      <p:graphicFrame>
        <p:nvGraphicFramePr>
          <p:cNvPr id="6" name="Espaço Reservado para Conteúdo 5"/>
          <p:cNvGraphicFramePr>
            <a:graphicFrameLocks noGrp="1"/>
          </p:cNvGraphicFramePr>
          <p:nvPr>
            <p:ph idx="1"/>
            <p:extLst>
              <p:ext uri="{D42A27DB-BD31-4B8C-83A1-F6EECF244321}">
                <p14:modId xmlns:p14="http://schemas.microsoft.com/office/powerpoint/2010/main" val="848931019"/>
              </p:ext>
            </p:extLst>
          </p:nvPr>
        </p:nvGraphicFramePr>
        <p:xfrm>
          <a:off x="2339752" y="1340768"/>
          <a:ext cx="5417537" cy="4525962"/>
        </p:xfrm>
        <a:graphic>
          <a:graphicData uri="http://schemas.openxmlformats.org/drawingml/2006/table">
            <a:tbl>
              <a:tblPr firstRow="1" firstCol="1" bandRow="1">
                <a:tableStyleId>{5C22544A-7EE6-4342-B048-85BDC9FD1C3A}</a:tableStyleId>
              </a:tblPr>
              <a:tblGrid>
                <a:gridCol w="1063931"/>
                <a:gridCol w="1159685"/>
                <a:gridCol w="874551"/>
                <a:gridCol w="1159685"/>
                <a:gridCol w="1159685"/>
              </a:tblGrid>
              <a:tr h="587290">
                <a:tc>
                  <a:txBody>
                    <a:bodyPr/>
                    <a:lstStyle/>
                    <a:p>
                      <a:pPr marL="0" indent="0">
                        <a:lnSpc>
                          <a:spcPct val="115000"/>
                        </a:lnSpc>
                        <a:spcAft>
                          <a:spcPts val="0"/>
                        </a:spcAft>
                      </a:pPr>
                      <a:r>
                        <a:rPr lang="fr-BE" sz="800" dirty="0">
                          <a:effectLst/>
                        </a:rPr>
                        <a:t>Characterist</a:t>
                      </a:r>
                      <a:endParaRPr lang="pt-BR" sz="900" dirty="0">
                        <a:effectLst/>
                        <a:latin typeface="Calibri"/>
                        <a:ea typeface="MS ??"/>
                        <a:cs typeface="Times New Roman"/>
                      </a:endParaRPr>
                    </a:p>
                  </a:txBody>
                  <a:tcPr marL="37238" marR="37238" marT="0" marB="0" anchor="ctr"/>
                </a:tc>
                <a:tc>
                  <a:txBody>
                    <a:bodyPr/>
                    <a:lstStyle/>
                    <a:p>
                      <a:pPr marL="0" indent="0" algn="ctr">
                        <a:lnSpc>
                          <a:spcPct val="115000"/>
                        </a:lnSpc>
                        <a:spcAft>
                          <a:spcPts val="0"/>
                        </a:spcAft>
                      </a:pPr>
                      <a:r>
                        <a:rPr lang="fr-BE" sz="800" dirty="0">
                          <a:effectLst/>
                        </a:rPr>
                        <a:t>Population</a:t>
                      </a:r>
                      <a:endParaRPr lang="pt-BR" sz="900" dirty="0">
                        <a:effectLst/>
                        <a:latin typeface="Calibri"/>
                        <a:ea typeface="MS ??"/>
                        <a:cs typeface="Times New Roman"/>
                      </a:endParaRPr>
                    </a:p>
                  </a:txBody>
                  <a:tcPr marL="37238" marR="37238" marT="0" marB="0" anchor="ctr"/>
                </a:tc>
                <a:tc>
                  <a:txBody>
                    <a:bodyPr/>
                    <a:lstStyle/>
                    <a:p>
                      <a:pPr marL="0" indent="0" algn="ctr">
                        <a:lnSpc>
                          <a:spcPct val="115000"/>
                        </a:lnSpc>
                        <a:spcAft>
                          <a:spcPts val="0"/>
                        </a:spcAft>
                      </a:pPr>
                      <a:r>
                        <a:rPr lang="fr-BE" sz="800" dirty="0">
                          <a:effectLst/>
                        </a:rPr>
                        <a:t>Sample</a:t>
                      </a:r>
                      <a:endParaRPr lang="pt-BR" sz="900" dirty="0">
                        <a:effectLst/>
                        <a:latin typeface="Calibri"/>
                        <a:ea typeface="MS ??"/>
                        <a:cs typeface="Times New Roman"/>
                      </a:endParaRPr>
                    </a:p>
                  </a:txBody>
                  <a:tcPr marL="37238" marR="37238" marT="0" marB="0" anchor="ctr"/>
                </a:tc>
                <a:tc>
                  <a:txBody>
                    <a:bodyPr/>
                    <a:lstStyle/>
                    <a:p>
                      <a:pPr marL="0" indent="0" algn="ctr">
                        <a:lnSpc>
                          <a:spcPct val="115000"/>
                        </a:lnSpc>
                        <a:spcAft>
                          <a:spcPts val="0"/>
                        </a:spcAft>
                      </a:pPr>
                      <a:r>
                        <a:rPr lang="en-US" sz="800" dirty="0">
                          <a:effectLst/>
                        </a:rPr>
                        <a:t>Public school teachers that teach </a:t>
                      </a:r>
                      <a:r>
                        <a:rPr lang="en-US" sz="800" dirty="0" err="1">
                          <a:effectLst/>
                        </a:rPr>
                        <a:t>portuguese</a:t>
                      </a:r>
                      <a:r>
                        <a:rPr lang="en-US" sz="800" dirty="0">
                          <a:effectLst/>
                        </a:rPr>
                        <a:t> in the OLP grades - </a:t>
                      </a:r>
                      <a:r>
                        <a:rPr lang="en-US" sz="800" dirty="0" smtClean="0">
                          <a:effectLst/>
                        </a:rPr>
                        <a:t>2014</a:t>
                      </a:r>
                      <a:endParaRPr lang="pt-BR" sz="900" dirty="0">
                        <a:effectLst/>
                        <a:latin typeface="Calibri"/>
                        <a:ea typeface="MS ??"/>
                        <a:cs typeface="Times New Roman"/>
                      </a:endParaRPr>
                    </a:p>
                  </a:txBody>
                  <a:tcPr marL="37238" marR="37238" marT="0" marB="0" anchor="ctr"/>
                </a:tc>
                <a:tc>
                  <a:txBody>
                    <a:bodyPr/>
                    <a:lstStyle/>
                    <a:p>
                      <a:pPr marL="0" indent="0" algn="ctr">
                        <a:lnSpc>
                          <a:spcPct val="115000"/>
                        </a:lnSpc>
                        <a:spcAft>
                          <a:spcPts val="0"/>
                        </a:spcAft>
                      </a:pPr>
                      <a:r>
                        <a:rPr lang="pt-BR" sz="800" dirty="0" err="1">
                          <a:effectLst/>
                        </a:rPr>
                        <a:t>All</a:t>
                      </a:r>
                      <a:r>
                        <a:rPr lang="pt-BR" sz="800" dirty="0">
                          <a:effectLst/>
                        </a:rPr>
                        <a:t> </a:t>
                      </a:r>
                      <a:r>
                        <a:rPr lang="pt-BR" sz="800" dirty="0" err="1">
                          <a:effectLst/>
                        </a:rPr>
                        <a:t>public</a:t>
                      </a:r>
                      <a:r>
                        <a:rPr lang="pt-BR" sz="800" dirty="0">
                          <a:effectLst/>
                        </a:rPr>
                        <a:t> </a:t>
                      </a:r>
                      <a:r>
                        <a:rPr lang="pt-BR" sz="800" dirty="0" err="1">
                          <a:effectLst/>
                        </a:rPr>
                        <a:t>school</a:t>
                      </a:r>
                      <a:r>
                        <a:rPr lang="pt-BR" sz="800" dirty="0">
                          <a:effectLst/>
                        </a:rPr>
                        <a:t> </a:t>
                      </a:r>
                      <a:r>
                        <a:rPr lang="pt-BR" sz="800" dirty="0" err="1">
                          <a:effectLst/>
                        </a:rPr>
                        <a:t>teachers</a:t>
                      </a:r>
                      <a:r>
                        <a:rPr lang="pt-BR" sz="800" dirty="0">
                          <a:effectLst/>
                        </a:rPr>
                        <a:t> - 2014</a:t>
                      </a:r>
                      <a:endParaRPr lang="pt-BR" sz="900" dirty="0">
                        <a:effectLst/>
                        <a:latin typeface="Calibri"/>
                        <a:ea typeface="MS ??"/>
                        <a:cs typeface="Times New Roman"/>
                      </a:endParaRPr>
                    </a:p>
                  </a:txBody>
                  <a:tcPr marL="37238" marR="37238" marT="0" marB="0" anchor="ctr"/>
                </a:tc>
              </a:tr>
              <a:tr h="159590">
                <a:tc>
                  <a:txBody>
                    <a:bodyPr/>
                    <a:lstStyle/>
                    <a:p>
                      <a:pPr marL="0" indent="0">
                        <a:lnSpc>
                          <a:spcPct val="115000"/>
                        </a:lnSpc>
                        <a:spcAft>
                          <a:spcPts val="0"/>
                        </a:spcAft>
                      </a:pPr>
                      <a:r>
                        <a:rPr lang="fr-BE" sz="800" dirty="0">
                          <a:effectLst/>
                        </a:rPr>
                        <a:t>Average age</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40.2</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40.1</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41.2</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40.5</a:t>
                      </a:r>
                      <a:endParaRPr lang="pt-BR" sz="900">
                        <a:effectLst/>
                        <a:latin typeface="Calibri"/>
                        <a:ea typeface="MS ??"/>
                        <a:cs typeface="Times New Roman"/>
                      </a:endParaRPr>
                    </a:p>
                  </a:txBody>
                  <a:tcPr marL="37238" marR="37238" marT="0" marB="0" anchor="ctr"/>
                </a:tc>
              </a:tr>
              <a:tr h="159590">
                <a:tc>
                  <a:txBody>
                    <a:bodyPr/>
                    <a:lstStyle/>
                    <a:p>
                      <a:pPr marL="0" indent="0">
                        <a:lnSpc>
                          <a:spcPct val="115000"/>
                        </a:lnSpc>
                        <a:spcAft>
                          <a:spcPts val="0"/>
                        </a:spcAft>
                      </a:pPr>
                      <a:r>
                        <a:rPr lang="fr-BE" sz="800" dirty="0">
                          <a:effectLst/>
                        </a:rPr>
                        <a:t>Woman</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86.9</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84.4</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85.8</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80.1</a:t>
                      </a:r>
                      <a:endParaRPr lang="pt-BR" sz="900">
                        <a:effectLst/>
                        <a:latin typeface="Calibri"/>
                        <a:ea typeface="MS ??"/>
                        <a:cs typeface="Times New Roman"/>
                      </a:endParaRPr>
                    </a:p>
                  </a:txBody>
                  <a:tcPr marL="37238" marR="37238" marT="0" marB="0" anchor="ctr"/>
                </a:tc>
              </a:tr>
              <a:tr h="293645">
                <a:tc>
                  <a:txBody>
                    <a:bodyPr/>
                    <a:lstStyle/>
                    <a:p>
                      <a:pPr marL="0" indent="0">
                        <a:lnSpc>
                          <a:spcPct val="115000"/>
                        </a:lnSpc>
                        <a:spcAft>
                          <a:spcPts val="0"/>
                        </a:spcAft>
                      </a:pPr>
                      <a:r>
                        <a:rPr lang="fr-BE" sz="800" dirty="0">
                          <a:effectLst/>
                        </a:rPr>
                        <a:t>Live in state capital*</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12.0</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15.0</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16.5</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17.6</a:t>
                      </a:r>
                      <a:endParaRPr lang="pt-BR" sz="900">
                        <a:effectLst/>
                        <a:latin typeface="Calibri"/>
                        <a:ea typeface="MS ??"/>
                        <a:cs typeface="Times New Roman"/>
                      </a:endParaRPr>
                    </a:p>
                  </a:txBody>
                  <a:tcPr marL="37238" marR="37238" marT="0" marB="0" anchor="ctr"/>
                </a:tc>
              </a:tr>
              <a:tr h="319179">
                <a:tc>
                  <a:txBody>
                    <a:bodyPr/>
                    <a:lstStyle/>
                    <a:p>
                      <a:pPr marL="0" indent="0">
                        <a:lnSpc>
                          <a:spcPct val="115000"/>
                        </a:lnSpc>
                        <a:spcAft>
                          <a:spcPts val="0"/>
                        </a:spcAft>
                      </a:pPr>
                      <a:r>
                        <a:rPr lang="fr-BE" sz="800" dirty="0">
                          <a:effectLst/>
                        </a:rPr>
                        <a:t>Incomplete higher education</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7.7</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2.7</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13.5</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18.9</a:t>
                      </a:r>
                      <a:endParaRPr lang="pt-BR" sz="900">
                        <a:effectLst/>
                        <a:latin typeface="Calibri"/>
                        <a:ea typeface="MS ??"/>
                        <a:cs typeface="Times New Roman"/>
                      </a:endParaRPr>
                    </a:p>
                  </a:txBody>
                  <a:tcPr marL="37238" marR="37238" marT="0" marB="0" anchor="ctr"/>
                </a:tc>
              </a:tr>
              <a:tr h="319179">
                <a:tc>
                  <a:txBody>
                    <a:bodyPr/>
                    <a:lstStyle/>
                    <a:p>
                      <a:pPr marL="0" indent="0">
                        <a:lnSpc>
                          <a:spcPct val="115000"/>
                        </a:lnSpc>
                        <a:spcAft>
                          <a:spcPts val="0"/>
                        </a:spcAft>
                      </a:pPr>
                      <a:r>
                        <a:rPr lang="fr-BE" sz="800" dirty="0">
                          <a:effectLst/>
                        </a:rPr>
                        <a:t>Complete higher education</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39.4</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32.7</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37.7</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33.98</a:t>
                      </a:r>
                      <a:endParaRPr lang="pt-BR" sz="900">
                        <a:effectLst/>
                        <a:latin typeface="Calibri"/>
                        <a:ea typeface="MS ??"/>
                        <a:cs typeface="Times New Roman"/>
                      </a:endParaRPr>
                    </a:p>
                  </a:txBody>
                  <a:tcPr marL="37238" marR="37238" marT="0" marB="0" anchor="ctr"/>
                </a:tc>
              </a:tr>
              <a:tr h="319179">
                <a:tc>
                  <a:txBody>
                    <a:bodyPr/>
                    <a:lstStyle/>
                    <a:p>
                      <a:pPr marL="0" indent="0">
                        <a:lnSpc>
                          <a:spcPct val="115000"/>
                        </a:lnSpc>
                        <a:spcAft>
                          <a:spcPts val="0"/>
                        </a:spcAft>
                      </a:pPr>
                      <a:r>
                        <a:rPr lang="fr-BE" sz="800" dirty="0">
                          <a:effectLst/>
                        </a:rPr>
                        <a:t>Graduate school</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52.9</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67.3</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48.7</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47.1</a:t>
                      </a:r>
                      <a:endParaRPr lang="pt-BR" sz="900">
                        <a:effectLst/>
                        <a:latin typeface="Calibri"/>
                        <a:ea typeface="MS ??"/>
                        <a:cs typeface="Times New Roman"/>
                      </a:endParaRPr>
                    </a:p>
                  </a:txBody>
                  <a:tcPr marL="37238" marR="37238" marT="0" marB="0" anchor="ctr"/>
                </a:tc>
              </a:tr>
              <a:tr h="319179">
                <a:tc>
                  <a:txBody>
                    <a:bodyPr/>
                    <a:lstStyle/>
                    <a:p>
                      <a:pPr marL="0" indent="0">
                        <a:lnSpc>
                          <a:spcPct val="115000"/>
                        </a:lnSpc>
                        <a:spcAft>
                          <a:spcPts val="0"/>
                        </a:spcAft>
                      </a:pPr>
                      <a:r>
                        <a:rPr lang="fr-BE" sz="800" dirty="0">
                          <a:effectLst/>
                        </a:rPr>
                        <a:t>Average number of students</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126.2</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157.3</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139.9</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134.7</a:t>
                      </a:r>
                      <a:endParaRPr lang="pt-BR" sz="900">
                        <a:effectLst/>
                        <a:latin typeface="Calibri"/>
                        <a:ea typeface="MS ??"/>
                        <a:cs typeface="Times New Roman"/>
                      </a:endParaRPr>
                    </a:p>
                  </a:txBody>
                  <a:tcPr marL="37238" marR="37238" marT="0" marB="0" anchor="ctr"/>
                </a:tc>
              </a:tr>
              <a:tr h="319179">
                <a:tc>
                  <a:txBody>
                    <a:bodyPr/>
                    <a:lstStyle/>
                    <a:p>
                      <a:pPr marL="0" indent="0">
                        <a:lnSpc>
                          <a:spcPct val="115000"/>
                        </a:lnSpc>
                        <a:spcAft>
                          <a:spcPts val="0"/>
                        </a:spcAft>
                      </a:pPr>
                      <a:r>
                        <a:rPr lang="pt-BR" sz="800" dirty="0">
                          <a:effectLst/>
                        </a:rPr>
                        <a:t>Federal </a:t>
                      </a:r>
                      <a:r>
                        <a:rPr lang="pt-BR" sz="800" dirty="0" err="1">
                          <a:effectLst/>
                        </a:rPr>
                        <a:t>school</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0.5</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2.7</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0.5</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1.5</a:t>
                      </a:r>
                      <a:endParaRPr lang="pt-BR" sz="900">
                        <a:effectLst/>
                        <a:latin typeface="Calibri"/>
                        <a:ea typeface="MS ??"/>
                        <a:cs typeface="Times New Roman"/>
                      </a:endParaRPr>
                    </a:p>
                  </a:txBody>
                  <a:tcPr marL="37238" marR="37238" marT="0" marB="0" anchor="ctr"/>
                </a:tc>
              </a:tr>
              <a:tr h="319179">
                <a:tc>
                  <a:txBody>
                    <a:bodyPr/>
                    <a:lstStyle/>
                    <a:p>
                      <a:pPr marL="0" indent="0">
                        <a:lnSpc>
                          <a:spcPct val="115000"/>
                        </a:lnSpc>
                        <a:spcAft>
                          <a:spcPts val="0"/>
                        </a:spcAft>
                      </a:pPr>
                      <a:r>
                        <a:rPr lang="pt-BR" sz="800" dirty="0" err="1">
                          <a:effectLst/>
                        </a:rPr>
                        <a:t>State</a:t>
                      </a:r>
                      <a:r>
                        <a:rPr lang="pt-BR" sz="800" dirty="0">
                          <a:effectLst/>
                        </a:rPr>
                        <a:t> </a:t>
                      </a:r>
                      <a:r>
                        <a:rPr lang="pt-BR" sz="800" dirty="0" err="1">
                          <a:effectLst/>
                        </a:rPr>
                        <a:t>school</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43.9</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55.8</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52.5</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41.8</a:t>
                      </a:r>
                      <a:endParaRPr lang="pt-BR" sz="900">
                        <a:effectLst/>
                        <a:latin typeface="Calibri"/>
                        <a:ea typeface="MS ??"/>
                        <a:cs typeface="Times New Roman"/>
                      </a:endParaRPr>
                    </a:p>
                  </a:txBody>
                  <a:tcPr marL="37238" marR="37238" marT="0" marB="0" anchor="ctr"/>
                </a:tc>
              </a:tr>
              <a:tr h="478769">
                <a:tc>
                  <a:txBody>
                    <a:bodyPr/>
                    <a:lstStyle/>
                    <a:p>
                      <a:pPr marL="0" indent="0">
                        <a:lnSpc>
                          <a:spcPct val="115000"/>
                        </a:lnSpc>
                        <a:spcAft>
                          <a:spcPts val="0"/>
                        </a:spcAft>
                      </a:pPr>
                      <a:r>
                        <a:rPr lang="pt-BR" sz="800" dirty="0" err="1">
                          <a:effectLst/>
                        </a:rPr>
                        <a:t>Municipality</a:t>
                      </a:r>
                      <a:r>
                        <a:rPr lang="pt-BR" sz="800" dirty="0">
                          <a:effectLst/>
                        </a:rPr>
                        <a:t> </a:t>
                      </a:r>
                      <a:r>
                        <a:rPr lang="pt-BR" sz="800" dirty="0" err="1">
                          <a:effectLst/>
                        </a:rPr>
                        <a:t>school</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55.6</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54.3</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60.9</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63.8</a:t>
                      </a:r>
                      <a:endParaRPr lang="pt-BR" sz="900">
                        <a:effectLst/>
                        <a:latin typeface="Calibri"/>
                        <a:ea typeface="MS ??"/>
                        <a:cs typeface="Times New Roman"/>
                      </a:endParaRPr>
                    </a:p>
                  </a:txBody>
                  <a:tcPr marL="37238" marR="37238" marT="0" marB="0" anchor="ctr"/>
                </a:tc>
              </a:tr>
              <a:tr h="293645">
                <a:tc>
                  <a:txBody>
                    <a:bodyPr/>
                    <a:lstStyle/>
                    <a:p>
                      <a:pPr marL="0" indent="0">
                        <a:lnSpc>
                          <a:spcPct val="115000"/>
                        </a:lnSpc>
                        <a:spcAft>
                          <a:spcPts val="0"/>
                        </a:spcAft>
                      </a:pPr>
                      <a:r>
                        <a:rPr lang="en-US" sz="800" dirty="0">
                          <a:effectLst/>
                        </a:rPr>
                        <a:t>Also works in private school</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9.6</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6.9</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5.2</a:t>
                      </a:r>
                      <a:endParaRPr lang="pt-BR" sz="900">
                        <a:effectLst/>
                        <a:latin typeface="Calibri"/>
                        <a:ea typeface="MS ??"/>
                        <a:cs typeface="Times New Roman"/>
                      </a:endParaRPr>
                    </a:p>
                  </a:txBody>
                  <a:tcPr marL="37238" marR="37238" marT="0" marB="0" anchor="ctr"/>
                </a:tc>
              </a:tr>
              <a:tr h="478769">
                <a:tc>
                  <a:txBody>
                    <a:bodyPr/>
                    <a:lstStyle/>
                    <a:p>
                      <a:pPr marL="0" indent="0">
                        <a:lnSpc>
                          <a:spcPct val="115000"/>
                        </a:lnSpc>
                        <a:spcAft>
                          <a:spcPts val="0"/>
                        </a:spcAft>
                      </a:pPr>
                      <a:r>
                        <a:rPr lang="pt-BR" sz="800" dirty="0" err="1">
                          <a:effectLst/>
                        </a:rPr>
                        <a:t>Average</a:t>
                      </a:r>
                      <a:r>
                        <a:rPr lang="pt-BR" sz="800" dirty="0">
                          <a:effectLst/>
                        </a:rPr>
                        <a:t> </a:t>
                      </a:r>
                      <a:r>
                        <a:rPr lang="pt-BR" sz="800" dirty="0" err="1">
                          <a:effectLst/>
                        </a:rPr>
                        <a:t>experience</a:t>
                      </a:r>
                      <a:r>
                        <a:rPr lang="pt-BR" sz="800" dirty="0">
                          <a:effectLst/>
                        </a:rPr>
                        <a:t> in </a:t>
                      </a:r>
                      <a:r>
                        <a:rPr lang="pt-BR" sz="800" dirty="0" err="1">
                          <a:effectLst/>
                        </a:rPr>
                        <a:t>teaching</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13.9</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14.3</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a:t>
                      </a:r>
                      <a:endParaRPr lang="pt-BR" sz="900">
                        <a:effectLst/>
                        <a:latin typeface="Calibri"/>
                        <a:ea typeface="MS ??"/>
                        <a:cs typeface="Times New Roman"/>
                      </a:endParaRPr>
                    </a:p>
                  </a:txBody>
                  <a:tcPr marL="37238" marR="37238" marT="0" marB="0" anchor="ctr"/>
                </a:tc>
              </a:tr>
              <a:tr h="159590">
                <a:tc>
                  <a:txBody>
                    <a:bodyPr/>
                    <a:lstStyle/>
                    <a:p>
                      <a:pPr marL="0" indent="0">
                        <a:lnSpc>
                          <a:spcPct val="115000"/>
                        </a:lnSpc>
                        <a:spcAft>
                          <a:spcPts val="0"/>
                        </a:spcAft>
                      </a:pPr>
                      <a:r>
                        <a:rPr lang="fr-BE" sz="800">
                          <a:effectLst/>
                        </a:rPr>
                        <a:t>Total</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94954</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dirty="0" smtClean="0">
                          <a:effectLst/>
                        </a:rPr>
                        <a:t>5493</a:t>
                      </a:r>
                      <a:endParaRPr lang="pt-BR" sz="900" dirty="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a:effectLst/>
                        </a:rPr>
                        <a:t>316935</a:t>
                      </a:r>
                      <a:endParaRPr lang="pt-BR" sz="900">
                        <a:effectLst/>
                        <a:latin typeface="Calibri"/>
                        <a:ea typeface="MS ??"/>
                        <a:cs typeface="Times New Roman"/>
                      </a:endParaRPr>
                    </a:p>
                  </a:txBody>
                  <a:tcPr marL="37238" marR="37238" marT="0" marB="0" anchor="ctr"/>
                </a:tc>
                <a:tc>
                  <a:txBody>
                    <a:bodyPr/>
                    <a:lstStyle/>
                    <a:p>
                      <a:pPr indent="228600" algn="ctr">
                        <a:lnSpc>
                          <a:spcPct val="115000"/>
                        </a:lnSpc>
                        <a:spcAft>
                          <a:spcPts val="0"/>
                        </a:spcAft>
                      </a:pPr>
                      <a:r>
                        <a:rPr lang="fr-BE" sz="800" dirty="0">
                          <a:effectLst/>
                        </a:rPr>
                        <a:t>1787410</a:t>
                      </a:r>
                      <a:endParaRPr lang="pt-BR" sz="900" dirty="0">
                        <a:effectLst/>
                        <a:latin typeface="Calibri"/>
                        <a:ea typeface="MS ??"/>
                        <a:cs typeface="Times New Roman"/>
                      </a:endParaRPr>
                    </a:p>
                  </a:txBody>
                  <a:tcPr marL="37238" marR="37238" marT="0" marB="0" anchor="ctr"/>
                </a:tc>
              </a:tr>
            </a:tbl>
          </a:graphicData>
        </a:graphic>
      </p:graphicFrame>
      <p:sp>
        <p:nvSpPr>
          <p:cNvPr id="5" name="Retângulo 4"/>
          <p:cNvSpPr/>
          <p:nvPr/>
        </p:nvSpPr>
        <p:spPr>
          <a:xfrm>
            <a:off x="2267744" y="2492896"/>
            <a:ext cx="5544616" cy="108012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p:cNvSpPr txBox="1"/>
          <p:nvPr/>
        </p:nvSpPr>
        <p:spPr>
          <a:xfrm>
            <a:off x="2339752" y="5824356"/>
            <a:ext cx="1792478" cy="323165"/>
          </a:xfrm>
          <a:prstGeom prst="rect">
            <a:avLst/>
          </a:prstGeom>
          <a:noFill/>
        </p:spPr>
        <p:txBody>
          <a:bodyPr wrap="none" rtlCol="0">
            <a:spAutoFit/>
          </a:bodyPr>
          <a:lstStyle/>
          <a:p>
            <a:r>
              <a:rPr lang="pt-BR" sz="1500" dirty="0" err="1" smtClean="0"/>
              <a:t>Source</a:t>
            </a:r>
            <a:r>
              <a:rPr lang="pt-BR" sz="1500" dirty="0" smtClean="0"/>
              <a:t>: PLO, Inep.</a:t>
            </a:r>
            <a:endParaRPr lang="pt-BR" sz="1500" dirty="0"/>
          </a:p>
        </p:txBody>
      </p:sp>
    </p:spTree>
    <p:extLst>
      <p:ext uri="{BB962C8B-B14F-4D97-AF65-F5344CB8AC3E}">
        <p14:creationId xmlns:p14="http://schemas.microsoft.com/office/powerpoint/2010/main" val="122994341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err="1" smtClean="0"/>
              <a:t>Teacher</a:t>
            </a:r>
            <a:r>
              <a:rPr lang="pt-BR" dirty="0" smtClean="0"/>
              <a:t> use </a:t>
            </a:r>
            <a:r>
              <a:rPr lang="pt-BR" dirty="0" err="1" smtClean="0"/>
              <a:t>of</a:t>
            </a:r>
            <a:r>
              <a:rPr lang="pt-BR" dirty="0" smtClean="0"/>
              <a:t> internet</a:t>
            </a:r>
            <a:endParaRPr lang="pt-BR" dirty="0"/>
          </a:p>
        </p:txBody>
      </p:sp>
      <p:sp>
        <p:nvSpPr>
          <p:cNvPr id="3" name="Espaço Reservado para Número de Slide 2"/>
          <p:cNvSpPr>
            <a:spLocks noGrp="1"/>
          </p:cNvSpPr>
          <p:nvPr>
            <p:ph type="sldNum" sz="quarter" idx="12"/>
          </p:nvPr>
        </p:nvSpPr>
        <p:spPr/>
        <p:txBody>
          <a:bodyPr/>
          <a:lstStyle/>
          <a:p>
            <a:fld id="{C79565BF-8C65-467A-B1CA-975353201DAE}" type="slidenum">
              <a:rPr lang="pt-BR" smtClean="0"/>
              <a:pPr/>
              <a:t>12</a:t>
            </a:fld>
            <a:endParaRPr lang="pt-BR"/>
          </a:p>
        </p:txBody>
      </p:sp>
      <p:sp>
        <p:nvSpPr>
          <p:cNvPr id="4" name="Título 3"/>
          <p:cNvSpPr>
            <a:spLocks noGrp="1"/>
          </p:cNvSpPr>
          <p:nvPr>
            <p:ph type="title"/>
          </p:nvPr>
        </p:nvSpPr>
        <p:spPr/>
        <p:txBody>
          <a:bodyPr/>
          <a:lstStyle/>
          <a:p>
            <a:r>
              <a:rPr lang="pt-BR" dirty="0" err="1" smtClean="0"/>
              <a:t>Sampling</a:t>
            </a:r>
            <a:endParaRPr lang="pt-BR" dirty="0"/>
          </a:p>
        </p:txBody>
      </p:sp>
      <p:graphicFrame>
        <p:nvGraphicFramePr>
          <p:cNvPr id="5" name="Tabela 4"/>
          <p:cNvGraphicFramePr>
            <a:graphicFrameLocks noGrp="1"/>
          </p:cNvGraphicFramePr>
          <p:nvPr>
            <p:extLst>
              <p:ext uri="{D42A27DB-BD31-4B8C-83A1-F6EECF244321}">
                <p14:modId xmlns:p14="http://schemas.microsoft.com/office/powerpoint/2010/main" val="476028853"/>
              </p:ext>
            </p:extLst>
          </p:nvPr>
        </p:nvGraphicFramePr>
        <p:xfrm>
          <a:off x="392152" y="2288029"/>
          <a:ext cx="8153958" cy="2120646"/>
        </p:xfrm>
        <a:graphic>
          <a:graphicData uri="http://schemas.openxmlformats.org/drawingml/2006/table">
            <a:tbl>
              <a:tblPr firstRow="1" firstCol="1" bandRow="1">
                <a:tableStyleId>{5C22544A-7EE6-4342-B048-85BDC9FD1C3A}</a:tableStyleId>
              </a:tblPr>
              <a:tblGrid>
                <a:gridCol w="3240360"/>
                <a:gridCol w="919163"/>
                <a:gridCol w="703263"/>
                <a:gridCol w="919163"/>
                <a:gridCol w="703263"/>
                <a:gridCol w="919163"/>
                <a:gridCol w="749583"/>
              </a:tblGrid>
              <a:tr h="190500">
                <a:tc rowSpan="2">
                  <a:txBody>
                    <a:bodyPr/>
                    <a:lstStyle/>
                    <a:p>
                      <a:pPr indent="228600">
                        <a:lnSpc>
                          <a:spcPct val="115000"/>
                        </a:lnSpc>
                        <a:spcAft>
                          <a:spcPts val="0"/>
                        </a:spcAft>
                      </a:pPr>
                      <a:r>
                        <a:rPr lang="pt-BR" sz="1100" dirty="0" err="1">
                          <a:effectLst/>
                        </a:rPr>
                        <a:t>Characterist</a:t>
                      </a:r>
                      <a:endParaRPr lang="pt-BR" sz="1100" dirty="0">
                        <a:effectLst/>
                        <a:latin typeface="Calibri"/>
                        <a:ea typeface="MS ??"/>
                        <a:cs typeface="Times New Roman"/>
                      </a:endParaRPr>
                    </a:p>
                  </a:txBody>
                  <a:tcPr marL="44450" marR="44450" marT="0" marB="0" anchor="ctr"/>
                </a:tc>
                <a:tc gridSpan="2">
                  <a:txBody>
                    <a:bodyPr/>
                    <a:lstStyle/>
                    <a:p>
                      <a:pPr indent="228600" algn="ctr">
                        <a:lnSpc>
                          <a:spcPct val="115000"/>
                        </a:lnSpc>
                        <a:spcAft>
                          <a:spcPts val="0"/>
                        </a:spcAft>
                      </a:pPr>
                      <a:r>
                        <a:rPr lang="pt-BR" sz="1100" dirty="0" err="1">
                          <a:effectLst/>
                        </a:rPr>
                        <a:t>All</a:t>
                      </a:r>
                      <a:r>
                        <a:rPr lang="pt-BR" sz="1100" dirty="0">
                          <a:effectLst/>
                        </a:rPr>
                        <a:t> </a:t>
                      </a:r>
                      <a:r>
                        <a:rPr lang="pt-BR" sz="1100" dirty="0" err="1">
                          <a:effectLst/>
                        </a:rPr>
                        <a:t>teachers</a:t>
                      </a:r>
                      <a:endParaRPr lang="pt-BR" sz="1100" dirty="0">
                        <a:effectLst/>
                        <a:latin typeface="Calibri"/>
                        <a:ea typeface="MS ??"/>
                        <a:cs typeface="Times New Roman"/>
                      </a:endParaRPr>
                    </a:p>
                  </a:txBody>
                  <a:tcPr marL="44450" marR="44450" marT="0" marB="0" anchor="ctr"/>
                </a:tc>
                <a:tc hMerge="1">
                  <a:txBody>
                    <a:bodyPr/>
                    <a:lstStyle/>
                    <a:p>
                      <a:endParaRPr lang="pt-BR"/>
                    </a:p>
                  </a:txBody>
                  <a:tcPr/>
                </a:tc>
                <a:tc gridSpan="2">
                  <a:txBody>
                    <a:bodyPr/>
                    <a:lstStyle/>
                    <a:p>
                      <a:pPr indent="228600" algn="ctr">
                        <a:lnSpc>
                          <a:spcPct val="115000"/>
                        </a:lnSpc>
                        <a:spcAft>
                          <a:spcPts val="0"/>
                        </a:spcAft>
                      </a:pPr>
                      <a:r>
                        <a:rPr lang="pt-BR" sz="1100" dirty="0">
                          <a:effectLst/>
                        </a:rPr>
                        <a:t>Use internet</a:t>
                      </a:r>
                      <a:endParaRPr lang="pt-BR" sz="1100" dirty="0">
                        <a:effectLst/>
                        <a:latin typeface="Calibri"/>
                        <a:ea typeface="MS ??"/>
                        <a:cs typeface="Times New Roman"/>
                      </a:endParaRPr>
                    </a:p>
                  </a:txBody>
                  <a:tcPr marL="44450" marR="44450" marT="0" marB="0" anchor="ctr"/>
                </a:tc>
                <a:tc hMerge="1">
                  <a:txBody>
                    <a:bodyPr/>
                    <a:lstStyle/>
                    <a:p>
                      <a:endParaRPr lang="pt-BR"/>
                    </a:p>
                  </a:txBody>
                  <a:tcPr/>
                </a:tc>
                <a:tc gridSpan="2">
                  <a:txBody>
                    <a:bodyPr/>
                    <a:lstStyle/>
                    <a:p>
                      <a:pPr marL="0" indent="0" algn="ctr">
                        <a:lnSpc>
                          <a:spcPct val="115000"/>
                        </a:lnSpc>
                        <a:spcAft>
                          <a:spcPts val="0"/>
                        </a:spcAft>
                      </a:pPr>
                      <a:r>
                        <a:rPr lang="pt-BR" sz="1100" dirty="0">
                          <a:effectLst/>
                        </a:rPr>
                        <a:t>Do </a:t>
                      </a:r>
                      <a:r>
                        <a:rPr lang="pt-BR" sz="1100" dirty="0" err="1">
                          <a:effectLst/>
                        </a:rPr>
                        <a:t>not</a:t>
                      </a:r>
                      <a:r>
                        <a:rPr lang="pt-BR" sz="1100" dirty="0">
                          <a:effectLst/>
                        </a:rPr>
                        <a:t> use internet</a:t>
                      </a:r>
                      <a:endParaRPr lang="pt-BR" sz="1100" dirty="0">
                        <a:effectLst/>
                        <a:latin typeface="Calibri"/>
                        <a:ea typeface="MS ??"/>
                        <a:cs typeface="Times New Roman"/>
                      </a:endParaRPr>
                    </a:p>
                  </a:txBody>
                  <a:tcPr marL="44450" marR="44450" marT="0" marB="0" anchor="ctr"/>
                </a:tc>
                <a:tc hMerge="1">
                  <a:txBody>
                    <a:bodyPr/>
                    <a:lstStyle/>
                    <a:p>
                      <a:endParaRPr lang="pt-BR"/>
                    </a:p>
                  </a:txBody>
                  <a:tcPr/>
                </a:tc>
              </a:tr>
              <a:tr h="190500">
                <a:tc vMerge="1">
                  <a:txBody>
                    <a:bodyPr/>
                    <a:lstStyle/>
                    <a:p>
                      <a:endParaRPr lang="pt-BR"/>
                    </a:p>
                  </a:txBody>
                  <a:tcPr/>
                </a:tc>
                <a:tc>
                  <a:txBody>
                    <a:bodyPr/>
                    <a:lstStyle/>
                    <a:p>
                      <a:pPr marL="0" indent="0" algn="ctr">
                        <a:lnSpc>
                          <a:spcPct val="115000"/>
                        </a:lnSpc>
                        <a:spcAft>
                          <a:spcPts val="0"/>
                        </a:spcAft>
                      </a:pPr>
                      <a:r>
                        <a:rPr lang="pt-BR" sz="1100" dirty="0" err="1">
                          <a:effectLst/>
                        </a:rPr>
                        <a:t>Average</a:t>
                      </a:r>
                      <a:r>
                        <a:rPr lang="pt-BR" sz="1100" dirty="0">
                          <a:effectLst/>
                        </a:rPr>
                        <a:t> </a:t>
                      </a:r>
                      <a:r>
                        <a:rPr lang="pt-BR" sz="1100" dirty="0" err="1">
                          <a:effectLst/>
                        </a:rPr>
                        <a:t>or</a:t>
                      </a:r>
                      <a:r>
                        <a:rPr lang="pt-BR" sz="1100" dirty="0">
                          <a:effectLst/>
                        </a:rPr>
                        <a:t> %</a:t>
                      </a:r>
                      <a:endParaRPr lang="pt-BR" sz="1100" dirty="0">
                        <a:effectLst/>
                        <a:latin typeface="Calibri"/>
                        <a:ea typeface="MS ??"/>
                        <a:cs typeface="Times New Roman"/>
                      </a:endParaRPr>
                    </a:p>
                  </a:txBody>
                  <a:tcPr marL="44450" marR="44450" marT="0" marB="0" anchor="b"/>
                </a:tc>
                <a:tc>
                  <a:txBody>
                    <a:bodyPr/>
                    <a:lstStyle/>
                    <a:p>
                      <a:pPr marL="0" indent="0" algn="ctr">
                        <a:lnSpc>
                          <a:spcPct val="115000"/>
                        </a:lnSpc>
                        <a:spcAft>
                          <a:spcPts val="0"/>
                        </a:spcAft>
                      </a:pPr>
                      <a:r>
                        <a:rPr lang="pt-BR" sz="1100" dirty="0" smtClean="0">
                          <a:effectLst/>
                        </a:rPr>
                        <a:t>SE</a:t>
                      </a:r>
                      <a:endParaRPr lang="pt-BR" sz="1100" dirty="0">
                        <a:effectLst/>
                        <a:latin typeface="Calibri"/>
                        <a:ea typeface="MS ??"/>
                        <a:cs typeface="Times New Roman"/>
                      </a:endParaRPr>
                    </a:p>
                  </a:txBody>
                  <a:tcPr marL="44450" marR="44450" marT="0" marB="0" anchor="b"/>
                </a:tc>
                <a:tc>
                  <a:txBody>
                    <a:bodyPr/>
                    <a:lstStyle/>
                    <a:p>
                      <a:pPr marL="0" indent="0" algn="ctr">
                        <a:lnSpc>
                          <a:spcPct val="115000"/>
                        </a:lnSpc>
                        <a:spcAft>
                          <a:spcPts val="0"/>
                        </a:spcAft>
                      </a:pPr>
                      <a:r>
                        <a:rPr lang="pt-BR" sz="1100" dirty="0" err="1">
                          <a:effectLst/>
                        </a:rPr>
                        <a:t>Average</a:t>
                      </a:r>
                      <a:r>
                        <a:rPr lang="pt-BR" sz="1100" dirty="0">
                          <a:effectLst/>
                        </a:rPr>
                        <a:t> </a:t>
                      </a:r>
                      <a:r>
                        <a:rPr lang="pt-BR" sz="1100" dirty="0" err="1">
                          <a:effectLst/>
                        </a:rPr>
                        <a:t>or</a:t>
                      </a:r>
                      <a:r>
                        <a:rPr lang="pt-BR" sz="1100" dirty="0">
                          <a:effectLst/>
                        </a:rPr>
                        <a:t> %</a:t>
                      </a:r>
                      <a:endParaRPr lang="pt-BR" sz="1100" dirty="0">
                        <a:effectLst/>
                        <a:latin typeface="Calibri"/>
                        <a:ea typeface="MS ??"/>
                        <a:cs typeface="Times New Roman"/>
                      </a:endParaRPr>
                    </a:p>
                  </a:txBody>
                  <a:tcPr marL="44450" marR="44450" marT="0" marB="0" anchor="b"/>
                </a:tc>
                <a:tc>
                  <a:txBody>
                    <a:bodyPr/>
                    <a:lstStyle/>
                    <a:p>
                      <a:pPr marL="0" indent="0" algn="ctr">
                        <a:lnSpc>
                          <a:spcPct val="115000"/>
                        </a:lnSpc>
                        <a:spcAft>
                          <a:spcPts val="0"/>
                        </a:spcAft>
                      </a:pPr>
                      <a:r>
                        <a:rPr lang="pt-BR" sz="1100" dirty="0" smtClean="0">
                          <a:effectLst/>
                        </a:rPr>
                        <a:t>SE</a:t>
                      </a:r>
                      <a:endParaRPr lang="pt-BR" sz="1100" dirty="0">
                        <a:effectLst/>
                        <a:latin typeface="Calibri"/>
                        <a:ea typeface="MS ??"/>
                        <a:cs typeface="Times New Roman"/>
                      </a:endParaRPr>
                    </a:p>
                  </a:txBody>
                  <a:tcPr marL="44450" marR="44450" marT="0" marB="0" anchor="b"/>
                </a:tc>
                <a:tc>
                  <a:txBody>
                    <a:bodyPr/>
                    <a:lstStyle/>
                    <a:p>
                      <a:pPr marL="0" indent="0" algn="ctr">
                        <a:lnSpc>
                          <a:spcPct val="115000"/>
                        </a:lnSpc>
                        <a:spcAft>
                          <a:spcPts val="0"/>
                        </a:spcAft>
                      </a:pPr>
                      <a:r>
                        <a:rPr lang="pt-BR" sz="1100" dirty="0" err="1">
                          <a:effectLst/>
                        </a:rPr>
                        <a:t>Average</a:t>
                      </a:r>
                      <a:r>
                        <a:rPr lang="pt-BR" sz="1100" dirty="0">
                          <a:effectLst/>
                        </a:rPr>
                        <a:t> </a:t>
                      </a:r>
                      <a:r>
                        <a:rPr lang="pt-BR" sz="1100" dirty="0" err="1">
                          <a:effectLst/>
                        </a:rPr>
                        <a:t>or</a:t>
                      </a:r>
                      <a:r>
                        <a:rPr lang="pt-BR" sz="1100" dirty="0">
                          <a:effectLst/>
                        </a:rPr>
                        <a:t> %</a:t>
                      </a:r>
                      <a:endParaRPr lang="pt-BR" sz="1100" dirty="0">
                        <a:effectLst/>
                        <a:latin typeface="Calibri"/>
                        <a:ea typeface="MS ??"/>
                        <a:cs typeface="Times New Roman"/>
                      </a:endParaRPr>
                    </a:p>
                  </a:txBody>
                  <a:tcPr marL="44450" marR="44450" marT="0" marB="0" anchor="b"/>
                </a:tc>
                <a:tc>
                  <a:txBody>
                    <a:bodyPr/>
                    <a:lstStyle/>
                    <a:p>
                      <a:pPr marL="0" indent="0" algn="ctr">
                        <a:lnSpc>
                          <a:spcPct val="115000"/>
                        </a:lnSpc>
                        <a:spcAft>
                          <a:spcPts val="0"/>
                        </a:spcAft>
                      </a:pPr>
                      <a:r>
                        <a:rPr lang="pt-BR" sz="1100" dirty="0" smtClean="0">
                          <a:effectLst/>
                        </a:rPr>
                        <a:t>SE</a:t>
                      </a:r>
                      <a:endParaRPr lang="pt-BR" sz="1100" dirty="0">
                        <a:effectLst/>
                        <a:latin typeface="Calibri"/>
                        <a:ea typeface="MS ??"/>
                        <a:cs typeface="Times New Roman"/>
                      </a:endParaRPr>
                    </a:p>
                  </a:txBody>
                  <a:tcPr marL="44450" marR="44450" marT="0" marB="0" anchor="b"/>
                </a:tc>
              </a:tr>
              <a:tr h="190500">
                <a:tc>
                  <a:txBody>
                    <a:bodyPr/>
                    <a:lstStyle/>
                    <a:p>
                      <a:pPr marL="0" indent="0">
                        <a:lnSpc>
                          <a:spcPct val="115000"/>
                        </a:lnSpc>
                        <a:spcAft>
                          <a:spcPts val="0"/>
                        </a:spcAft>
                      </a:pPr>
                      <a:r>
                        <a:rPr lang="pt-BR" sz="1100" dirty="0">
                          <a:effectLst/>
                        </a:rPr>
                        <a:t>Age</a:t>
                      </a:r>
                      <a:endParaRPr lang="pt-BR" sz="1100" dirty="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40.30</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0.32</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39.98</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0.33</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45.32</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1.51</a:t>
                      </a:r>
                      <a:endParaRPr lang="pt-BR" sz="1100">
                        <a:effectLst/>
                        <a:latin typeface="Calibri"/>
                        <a:ea typeface="MS ??"/>
                        <a:cs typeface="Times New Roman"/>
                      </a:endParaRPr>
                    </a:p>
                  </a:txBody>
                  <a:tcPr marL="44450" marR="44450" marT="0" marB="0" anchor="b"/>
                </a:tc>
              </a:tr>
              <a:tr h="190500">
                <a:tc>
                  <a:txBody>
                    <a:bodyPr/>
                    <a:lstStyle/>
                    <a:p>
                      <a:pPr marL="0" indent="0">
                        <a:lnSpc>
                          <a:spcPct val="115000"/>
                        </a:lnSpc>
                        <a:spcAft>
                          <a:spcPts val="0"/>
                        </a:spcAft>
                      </a:pPr>
                      <a:r>
                        <a:rPr lang="en-US" sz="1100" dirty="0">
                          <a:effectLst/>
                        </a:rPr>
                        <a:t>Monthly household income per capita</a:t>
                      </a:r>
                      <a:endParaRPr lang="pt-BR" sz="1100" dirty="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1972.84</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57.00</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2016.14</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60.74</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1314.65</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85.43</a:t>
                      </a:r>
                      <a:endParaRPr lang="pt-BR" sz="1100">
                        <a:effectLst/>
                        <a:latin typeface="Calibri"/>
                        <a:ea typeface="MS ??"/>
                        <a:cs typeface="Times New Roman"/>
                      </a:endParaRPr>
                    </a:p>
                  </a:txBody>
                  <a:tcPr marL="44450" marR="44450" marT="0" marB="0" anchor="b"/>
                </a:tc>
              </a:tr>
              <a:tr h="190500">
                <a:tc>
                  <a:txBody>
                    <a:bodyPr/>
                    <a:lstStyle/>
                    <a:p>
                      <a:pPr marL="0" indent="0">
                        <a:lnSpc>
                          <a:spcPct val="115000"/>
                        </a:lnSpc>
                        <a:spcAft>
                          <a:spcPts val="0"/>
                        </a:spcAft>
                      </a:pPr>
                      <a:r>
                        <a:rPr lang="pt-BR" sz="1100" dirty="0" err="1">
                          <a:effectLst/>
                        </a:rPr>
                        <a:t>Woman</a:t>
                      </a:r>
                      <a:endParaRPr lang="pt-BR" sz="1100" dirty="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72.93%</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1.27%</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72.66%</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1.32%</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77.12%</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6.46%</a:t>
                      </a:r>
                      <a:endParaRPr lang="pt-BR" sz="1100">
                        <a:effectLst/>
                        <a:latin typeface="Calibri"/>
                        <a:ea typeface="MS ??"/>
                        <a:cs typeface="Times New Roman"/>
                      </a:endParaRPr>
                    </a:p>
                  </a:txBody>
                  <a:tcPr marL="44450" marR="44450" marT="0" marB="0" anchor="b"/>
                </a:tc>
              </a:tr>
              <a:tr h="190500">
                <a:tc>
                  <a:txBody>
                    <a:bodyPr/>
                    <a:lstStyle/>
                    <a:p>
                      <a:pPr marL="0" indent="0">
                        <a:lnSpc>
                          <a:spcPct val="115000"/>
                        </a:lnSpc>
                        <a:spcAft>
                          <a:spcPts val="0"/>
                        </a:spcAft>
                      </a:pPr>
                      <a:r>
                        <a:rPr lang="pt-BR" sz="1100" dirty="0">
                          <a:effectLst/>
                        </a:rPr>
                        <a:t>High </a:t>
                      </a:r>
                      <a:r>
                        <a:rPr lang="pt-BR" sz="1100" dirty="0" err="1">
                          <a:effectLst/>
                        </a:rPr>
                        <a:t>school</a:t>
                      </a:r>
                      <a:endParaRPr lang="pt-BR" sz="1100" dirty="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1.72%</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0.42%</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1.64%</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0.44%</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3.04%</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0.14%</a:t>
                      </a:r>
                      <a:endParaRPr lang="pt-BR" sz="1100">
                        <a:effectLst/>
                        <a:latin typeface="Calibri"/>
                        <a:ea typeface="MS ??"/>
                        <a:cs typeface="Times New Roman"/>
                      </a:endParaRPr>
                    </a:p>
                  </a:txBody>
                  <a:tcPr marL="44450" marR="44450" marT="0" marB="0" anchor="b"/>
                </a:tc>
              </a:tr>
              <a:tr h="190500">
                <a:tc>
                  <a:txBody>
                    <a:bodyPr/>
                    <a:lstStyle/>
                    <a:p>
                      <a:pPr marL="0" indent="0">
                        <a:lnSpc>
                          <a:spcPct val="115000"/>
                        </a:lnSpc>
                        <a:spcAft>
                          <a:spcPts val="0"/>
                        </a:spcAft>
                      </a:pPr>
                      <a:r>
                        <a:rPr lang="pt-BR" sz="1100" dirty="0" err="1">
                          <a:effectLst/>
                        </a:rPr>
                        <a:t>Incomplete</a:t>
                      </a:r>
                      <a:r>
                        <a:rPr lang="pt-BR" sz="1100" dirty="0">
                          <a:effectLst/>
                        </a:rPr>
                        <a:t> </a:t>
                      </a:r>
                      <a:r>
                        <a:rPr lang="pt-BR" sz="1100" dirty="0" err="1">
                          <a:effectLst/>
                        </a:rPr>
                        <a:t>higher</a:t>
                      </a:r>
                      <a:r>
                        <a:rPr lang="pt-BR" sz="1100" dirty="0">
                          <a:effectLst/>
                        </a:rPr>
                        <a:t> </a:t>
                      </a:r>
                      <a:r>
                        <a:rPr lang="pt-BR" sz="1100" dirty="0" err="1">
                          <a:effectLst/>
                        </a:rPr>
                        <a:t>education</a:t>
                      </a:r>
                      <a:endParaRPr lang="pt-BR" sz="1100" dirty="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8.91%</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0.83%</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8.88%</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0.84%</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9.44%</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5.12%</a:t>
                      </a:r>
                      <a:endParaRPr lang="pt-BR" sz="1100">
                        <a:effectLst/>
                        <a:latin typeface="Calibri"/>
                        <a:ea typeface="MS ??"/>
                        <a:cs typeface="Times New Roman"/>
                      </a:endParaRPr>
                    </a:p>
                  </a:txBody>
                  <a:tcPr marL="44450" marR="44450" marT="0" marB="0" anchor="b"/>
                </a:tc>
              </a:tr>
              <a:tr h="190500">
                <a:tc>
                  <a:txBody>
                    <a:bodyPr/>
                    <a:lstStyle/>
                    <a:p>
                      <a:pPr marL="0" indent="0">
                        <a:lnSpc>
                          <a:spcPct val="115000"/>
                        </a:lnSpc>
                        <a:spcAft>
                          <a:spcPts val="0"/>
                        </a:spcAft>
                      </a:pPr>
                      <a:r>
                        <a:rPr lang="pt-BR" sz="1100" dirty="0" err="1">
                          <a:effectLst/>
                        </a:rPr>
                        <a:t>Higher</a:t>
                      </a:r>
                      <a:r>
                        <a:rPr lang="pt-BR" sz="1100" dirty="0">
                          <a:effectLst/>
                        </a:rPr>
                        <a:t> </a:t>
                      </a:r>
                      <a:r>
                        <a:rPr lang="pt-BR" sz="1100" dirty="0" err="1">
                          <a:effectLst/>
                        </a:rPr>
                        <a:t>education</a:t>
                      </a:r>
                      <a:r>
                        <a:rPr lang="pt-BR" sz="1100" dirty="0">
                          <a:effectLst/>
                        </a:rPr>
                        <a:t> </a:t>
                      </a:r>
                      <a:endParaRPr lang="pt-BR" sz="1100" dirty="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89.36%</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0.89%</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89.48%</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0.92%</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87.51%</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5.09%</a:t>
                      </a:r>
                      <a:endParaRPr lang="pt-BR" sz="1100">
                        <a:effectLst/>
                        <a:latin typeface="Calibri"/>
                        <a:ea typeface="MS ??"/>
                        <a:cs typeface="Times New Roman"/>
                      </a:endParaRPr>
                    </a:p>
                  </a:txBody>
                  <a:tcPr marL="44450" marR="44450" marT="0" marB="0" anchor="b"/>
                </a:tc>
              </a:tr>
              <a:tr h="190500">
                <a:tc>
                  <a:txBody>
                    <a:bodyPr/>
                    <a:lstStyle/>
                    <a:p>
                      <a:pPr marL="0" indent="0">
                        <a:lnSpc>
                          <a:spcPct val="115000"/>
                        </a:lnSpc>
                        <a:spcAft>
                          <a:spcPts val="0"/>
                        </a:spcAft>
                      </a:pPr>
                      <a:r>
                        <a:rPr lang="en-US" sz="1100" dirty="0">
                          <a:effectLst/>
                        </a:rPr>
                        <a:t>Used internet in the last three months</a:t>
                      </a:r>
                      <a:endParaRPr lang="pt-BR" sz="1100" dirty="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93.96%</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0.66%</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a:t>
                      </a:r>
                      <a:endParaRPr lang="pt-BR" sz="1100">
                        <a:effectLst/>
                        <a:latin typeface="Calibri"/>
                        <a:ea typeface="MS ??"/>
                        <a:cs typeface="Times New Roman"/>
                      </a:endParaRPr>
                    </a:p>
                  </a:txBody>
                  <a:tcPr marL="44450" marR="44450" marT="0" marB="0" anchor="b"/>
                </a:tc>
                <a:tc>
                  <a:txBody>
                    <a:bodyPr/>
                    <a:lstStyle/>
                    <a:p>
                      <a:pPr indent="228600" algn="ctr">
                        <a:lnSpc>
                          <a:spcPct val="115000"/>
                        </a:lnSpc>
                        <a:spcAft>
                          <a:spcPts val="0"/>
                        </a:spcAft>
                      </a:pPr>
                      <a:r>
                        <a:rPr lang="pt-BR" sz="1100">
                          <a:effectLst/>
                        </a:rPr>
                        <a:t>-</a:t>
                      </a:r>
                      <a:endParaRPr lang="pt-BR" sz="1100">
                        <a:effectLst/>
                        <a:latin typeface="Calibri"/>
                        <a:ea typeface="MS ??"/>
                        <a:cs typeface="Times New Roman"/>
                      </a:endParaRPr>
                    </a:p>
                  </a:txBody>
                  <a:tcPr marL="44450" marR="44450" marT="0" marB="0" anchor="b"/>
                </a:tc>
              </a:tr>
              <a:tr h="190500">
                <a:tc>
                  <a:txBody>
                    <a:bodyPr/>
                    <a:lstStyle/>
                    <a:p>
                      <a:pPr marL="0" indent="0">
                        <a:lnSpc>
                          <a:spcPct val="115000"/>
                        </a:lnSpc>
                        <a:spcAft>
                          <a:spcPts val="0"/>
                        </a:spcAft>
                      </a:pPr>
                      <a:r>
                        <a:rPr lang="en-US" sz="1100" dirty="0">
                          <a:effectLst/>
                        </a:rPr>
                        <a:t>Used internet in the last year, if did not use in the last three months</a:t>
                      </a:r>
                      <a:endParaRPr lang="pt-BR" sz="1100" dirty="0">
                        <a:effectLst/>
                        <a:latin typeface="Calibri"/>
                        <a:ea typeface="MS ??"/>
                        <a:cs typeface="Times New Roman"/>
                      </a:endParaRPr>
                    </a:p>
                  </a:txBody>
                  <a:tcPr marL="44450" marR="44450" marT="0" marB="0" anchor="ctr"/>
                </a:tc>
                <a:tc>
                  <a:txBody>
                    <a:bodyPr/>
                    <a:lstStyle/>
                    <a:p>
                      <a:pPr indent="228600" algn="ctr">
                        <a:lnSpc>
                          <a:spcPct val="115000"/>
                        </a:lnSpc>
                        <a:spcAft>
                          <a:spcPts val="0"/>
                        </a:spcAft>
                      </a:pPr>
                      <a:r>
                        <a:rPr lang="pt-BR" sz="1100" dirty="0">
                          <a:effectLst/>
                        </a:rPr>
                        <a:t>24.42%</a:t>
                      </a:r>
                      <a:endParaRPr lang="pt-BR" sz="1100" dirty="0">
                        <a:effectLst/>
                        <a:latin typeface="Calibri"/>
                        <a:ea typeface="MS ??"/>
                        <a:cs typeface="Times New Roman"/>
                      </a:endParaRPr>
                    </a:p>
                  </a:txBody>
                  <a:tcPr marL="44450" marR="44450" marT="0" marB="0" anchor="ctr"/>
                </a:tc>
                <a:tc>
                  <a:txBody>
                    <a:bodyPr/>
                    <a:lstStyle/>
                    <a:p>
                      <a:pPr indent="228600" algn="ctr">
                        <a:lnSpc>
                          <a:spcPct val="115000"/>
                        </a:lnSpc>
                        <a:spcAft>
                          <a:spcPts val="0"/>
                        </a:spcAft>
                      </a:pPr>
                      <a:r>
                        <a:rPr lang="pt-BR" sz="1100" dirty="0">
                          <a:effectLst/>
                        </a:rPr>
                        <a:t>6.98%</a:t>
                      </a:r>
                      <a:endParaRPr lang="pt-BR" sz="1100" dirty="0">
                        <a:effectLst/>
                        <a:latin typeface="Calibri"/>
                        <a:ea typeface="MS ??"/>
                        <a:cs typeface="Times New Roman"/>
                      </a:endParaRPr>
                    </a:p>
                  </a:txBody>
                  <a:tcPr marL="44450" marR="44450" marT="0" marB="0" anchor="ctr"/>
                </a:tc>
                <a:tc>
                  <a:txBody>
                    <a:bodyPr/>
                    <a:lstStyle/>
                    <a:p>
                      <a:pPr indent="228600" algn="ctr">
                        <a:lnSpc>
                          <a:spcPct val="115000"/>
                        </a:lnSpc>
                        <a:spcAft>
                          <a:spcPts val="0"/>
                        </a:spcAft>
                      </a:pPr>
                      <a:r>
                        <a:rPr lang="pt-BR" sz="1100" dirty="0">
                          <a:effectLst/>
                        </a:rPr>
                        <a:t>-</a:t>
                      </a:r>
                      <a:endParaRPr lang="pt-BR" sz="1100" dirty="0">
                        <a:effectLst/>
                        <a:latin typeface="Calibri"/>
                        <a:ea typeface="MS ??"/>
                        <a:cs typeface="Times New Roman"/>
                      </a:endParaRPr>
                    </a:p>
                  </a:txBody>
                  <a:tcPr marL="44450" marR="44450" marT="0" marB="0" anchor="ctr"/>
                </a:tc>
                <a:tc>
                  <a:txBody>
                    <a:bodyPr/>
                    <a:lstStyle/>
                    <a:p>
                      <a:pPr indent="228600" algn="ctr">
                        <a:lnSpc>
                          <a:spcPct val="115000"/>
                        </a:lnSpc>
                        <a:spcAft>
                          <a:spcPts val="0"/>
                        </a:spcAft>
                      </a:pPr>
                      <a:r>
                        <a:rPr lang="pt-BR" sz="1100" dirty="0">
                          <a:effectLst/>
                        </a:rPr>
                        <a:t>-</a:t>
                      </a:r>
                      <a:endParaRPr lang="pt-BR" sz="1100" dirty="0">
                        <a:effectLst/>
                        <a:latin typeface="Calibri"/>
                        <a:ea typeface="MS ??"/>
                        <a:cs typeface="Times New Roman"/>
                      </a:endParaRPr>
                    </a:p>
                  </a:txBody>
                  <a:tcPr marL="44450" marR="44450" marT="0" marB="0" anchor="ctr"/>
                </a:tc>
                <a:tc>
                  <a:txBody>
                    <a:bodyPr/>
                    <a:lstStyle/>
                    <a:p>
                      <a:pPr indent="228600" algn="ctr">
                        <a:lnSpc>
                          <a:spcPct val="115000"/>
                        </a:lnSpc>
                        <a:spcAft>
                          <a:spcPts val="0"/>
                        </a:spcAft>
                      </a:pPr>
                      <a:r>
                        <a:rPr lang="pt-BR" sz="1100" dirty="0">
                          <a:effectLst/>
                        </a:rPr>
                        <a:t>-</a:t>
                      </a:r>
                      <a:endParaRPr lang="pt-BR" sz="1100" dirty="0">
                        <a:effectLst/>
                        <a:latin typeface="Calibri"/>
                        <a:ea typeface="MS ??"/>
                        <a:cs typeface="Times New Roman"/>
                      </a:endParaRPr>
                    </a:p>
                  </a:txBody>
                  <a:tcPr marL="44450" marR="44450" marT="0" marB="0" anchor="ctr"/>
                </a:tc>
                <a:tc>
                  <a:txBody>
                    <a:bodyPr/>
                    <a:lstStyle/>
                    <a:p>
                      <a:pPr indent="228600" algn="ctr">
                        <a:lnSpc>
                          <a:spcPct val="115000"/>
                        </a:lnSpc>
                        <a:spcAft>
                          <a:spcPts val="0"/>
                        </a:spcAft>
                      </a:pPr>
                      <a:r>
                        <a:rPr lang="pt-BR" sz="1100" dirty="0">
                          <a:effectLst/>
                        </a:rPr>
                        <a:t>-</a:t>
                      </a:r>
                      <a:endParaRPr lang="pt-BR" sz="1100" dirty="0">
                        <a:effectLst/>
                        <a:latin typeface="Calibri"/>
                        <a:ea typeface="MS ??"/>
                        <a:cs typeface="Times New Roman"/>
                      </a:endParaRPr>
                    </a:p>
                  </a:txBody>
                  <a:tcPr marL="44450" marR="44450" marT="0" marB="0" anchor="ctr"/>
                </a:tc>
              </a:tr>
            </a:tbl>
          </a:graphicData>
        </a:graphic>
      </p:graphicFrame>
      <p:sp>
        <p:nvSpPr>
          <p:cNvPr id="6" name="CaixaDeTexto 5"/>
          <p:cNvSpPr txBox="1"/>
          <p:nvPr/>
        </p:nvSpPr>
        <p:spPr>
          <a:xfrm>
            <a:off x="376192" y="4428083"/>
            <a:ext cx="2337499" cy="323165"/>
          </a:xfrm>
          <a:prstGeom prst="rect">
            <a:avLst/>
          </a:prstGeom>
          <a:noFill/>
        </p:spPr>
        <p:txBody>
          <a:bodyPr wrap="none" rtlCol="0">
            <a:spAutoFit/>
          </a:bodyPr>
          <a:lstStyle/>
          <a:p>
            <a:r>
              <a:rPr lang="pt-BR" sz="1500" dirty="0" err="1" smtClean="0"/>
              <a:t>Source</a:t>
            </a:r>
            <a:r>
              <a:rPr lang="pt-BR" sz="1500" dirty="0" smtClean="0"/>
              <a:t>: Pnad/IBGE 2013.</a:t>
            </a:r>
            <a:endParaRPr lang="pt-BR" sz="1500" dirty="0"/>
          </a:p>
        </p:txBody>
      </p:sp>
      <p:sp>
        <p:nvSpPr>
          <p:cNvPr id="7" name="Retângulo 6"/>
          <p:cNvSpPr/>
          <p:nvPr/>
        </p:nvSpPr>
        <p:spPr>
          <a:xfrm>
            <a:off x="5292080" y="2636912"/>
            <a:ext cx="3240360" cy="432048"/>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4209390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err="1" smtClean="0"/>
              <a:t>Beliefs</a:t>
            </a:r>
            <a:r>
              <a:rPr lang="pt-BR" dirty="0" smtClean="0"/>
              <a:t> </a:t>
            </a:r>
            <a:r>
              <a:rPr lang="pt-BR" dirty="0" err="1" smtClean="0"/>
              <a:t>about</a:t>
            </a:r>
            <a:r>
              <a:rPr lang="pt-BR" dirty="0" smtClean="0"/>
              <a:t> </a:t>
            </a:r>
            <a:r>
              <a:rPr lang="pt-BR" dirty="0" err="1" smtClean="0"/>
              <a:t>repetition</a:t>
            </a:r>
            <a:endParaRPr lang="pt-BR" dirty="0" smtClean="0"/>
          </a:p>
          <a:p>
            <a:pPr lvl="1"/>
            <a:r>
              <a:rPr lang="pt-BR" dirty="0" err="1" smtClean="0"/>
              <a:t>There</a:t>
            </a:r>
            <a:r>
              <a:rPr lang="pt-BR" dirty="0" smtClean="0"/>
              <a:t> are </a:t>
            </a:r>
            <a:r>
              <a:rPr lang="pt-BR" dirty="0" err="1" smtClean="0"/>
              <a:t>three</a:t>
            </a:r>
            <a:r>
              <a:rPr lang="pt-BR" dirty="0" smtClean="0"/>
              <a:t> </a:t>
            </a:r>
            <a:r>
              <a:rPr lang="pt-BR" dirty="0" err="1" smtClean="0"/>
              <a:t>beliefs</a:t>
            </a:r>
            <a:endParaRPr lang="pt-BR" dirty="0" smtClean="0"/>
          </a:p>
          <a:p>
            <a:pPr lvl="1"/>
            <a:r>
              <a:rPr lang="pt-BR" dirty="0" err="1" smtClean="0"/>
              <a:t>Most</a:t>
            </a:r>
            <a:r>
              <a:rPr lang="pt-BR" dirty="0" smtClean="0"/>
              <a:t> </a:t>
            </a:r>
            <a:r>
              <a:rPr lang="pt-BR" dirty="0" err="1" smtClean="0"/>
              <a:t>sample</a:t>
            </a:r>
            <a:r>
              <a:rPr lang="pt-BR" dirty="0" smtClean="0"/>
              <a:t> </a:t>
            </a:r>
            <a:r>
              <a:rPr lang="pt-BR" dirty="0" err="1" smtClean="0"/>
              <a:t>Brazilian</a:t>
            </a:r>
            <a:r>
              <a:rPr lang="pt-BR" dirty="0" smtClean="0"/>
              <a:t> </a:t>
            </a:r>
            <a:r>
              <a:rPr lang="pt-BR" dirty="0" err="1" smtClean="0"/>
              <a:t>teachers</a:t>
            </a:r>
            <a:r>
              <a:rPr lang="pt-BR" dirty="0" smtClean="0"/>
              <a:t> do </a:t>
            </a:r>
            <a:r>
              <a:rPr lang="pt-BR" dirty="0" err="1" smtClean="0"/>
              <a:t>not</a:t>
            </a:r>
            <a:r>
              <a:rPr lang="pt-BR" dirty="0" smtClean="0"/>
              <a:t> </a:t>
            </a:r>
            <a:r>
              <a:rPr lang="pt-BR" dirty="0" err="1" smtClean="0"/>
              <a:t>have</a:t>
            </a:r>
            <a:r>
              <a:rPr lang="pt-BR" dirty="0" smtClean="0"/>
              <a:t> a </a:t>
            </a:r>
            <a:r>
              <a:rPr lang="pt-BR" dirty="0" err="1" smtClean="0"/>
              <a:t>clear</a:t>
            </a:r>
            <a:r>
              <a:rPr lang="pt-BR" dirty="0" smtClean="0"/>
              <a:t> position </a:t>
            </a:r>
            <a:r>
              <a:rPr lang="pt-BR" dirty="0" err="1" smtClean="0"/>
              <a:t>with</a:t>
            </a:r>
            <a:r>
              <a:rPr lang="pt-BR" dirty="0" smtClean="0"/>
              <a:t> </a:t>
            </a:r>
            <a:r>
              <a:rPr lang="pt-BR" dirty="0" err="1" smtClean="0"/>
              <a:t>respect</a:t>
            </a:r>
            <a:r>
              <a:rPr lang="pt-BR" dirty="0" smtClean="0"/>
              <a:t> to </a:t>
            </a:r>
            <a:r>
              <a:rPr lang="pt-BR" dirty="0" err="1" smtClean="0"/>
              <a:t>repetition</a:t>
            </a:r>
            <a:r>
              <a:rPr lang="pt-BR" dirty="0" smtClean="0"/>
              <a:t> </a:t>
            </a:r>
            <a:r>
              <a:rPr lang="pt-BR" dirty="0" err="1" smtClean="0"/>
              <a:t>practice</a:t>
            </a:r>
            <a:r>
              <a:rPr lang="pt-BR" dirty="0" smtClean="0"/>
              <a:t>, its </a:t>
            </a:r>
            <a:r>
              <a:rPr lang="pt-BR" dirty="0" err="1" smtClean="0"/>
              <a:t>effects</a:t>
            </a:r>
            <a:r>
              <a:rPr lang="pt-BR" dirty="0" smtClean="0"/>
              <a:t> </a:t>
            </a:r>
            <a:r>
              <a:rPr lang="pt-BR" dirty="0" err="1" smtClean="0"/>
              <a:t>on</a:t>
            </a:r>
            <a:r>
              <a:rPr lang="pt-BR" dirty="0" smtClean="0"/>
              <a:t> self-</a:t>
            </a:r>
            <a:r>
              <a:rPr lang="pt-BR" dirty="0" err="1" smtClean="0"/>
              <a:t>steem</a:t>
            </a:r>
            <a:r>
              <a:rPr lang="pt-BR" dirty="0" smtClean="0"/>
              <a:t> </a:t>
            </a:r>
            <a:r>
              <a:rPr lang="pt-BR" dirty="0" err="1" smtClean="0"/>
              <a:t>and</a:t>
            </a:r>
            <a:r>
              <a:rPr lang="pt-BR" dirty="0" smtClean="0"/>
              <a:t> </a:t>
            </a:r>
            <a:r>
              <a:rPr lang="pt-BR" dirty="0" err="1" smtClean="0"/>
              <a:t>if</a:t>
            </a:r>
            <a:r>
              <a:rPr lang="pt-BR" dirty="0" smtClean="0"/>
              <a:t> it </a:t>
            </a:r>
            <a:r>
              <a:rPr lang="pt-BR" dirty="0" err="1" smtClean="0"/>
              <a:t>should</a:t>
            </a:r>
            <a:r>
              <a:rPr lang="pt-BR" dirty="0" smtClean="0"/>
              <a:t> </a:t>
            </a:r>
            <a:r>
              <a:rPr lang="pt-BR" dirty="0" err="1" smtClean="0"/>
              <a:t>occur</a:t>
            </a:r>
            <a:r>
              <a:rPr lang="pt-BR" dirty="0"/>
              <a:t> </a:t>
            </a:r>
            <a:r>
              <a:rPr lang="pt-BR" dirty="0" err="1" smtClean="0"/>
              <a:t>early</a:t>
            </a:r>
            <a:r>
              <a:rPr lang="pt-BR" dirty="0" smtClean="0"/>
              <a:t> in </a:t>
            </a:r>
            <a:r>
              <a:rPr lang="pt-BR" dirty="0" err="1" smtClean="0"/>
              <a:t>children’s</a:t>
            </a:r>
            <a:r>
              <a:rPr lang="pt-BR" dirty="0" smtClean="0"/>
              <a:t> </a:t>
            </a:r>
            <a:r>
              <a:rPr lang="pt-BR" dirty="0" err="1" smtClean="0"/>
              <a:t>school</a:t>
            </a:r>
            <a:r>
              <a:rPr lang="pt-BR" dirty="0" smtClean="0"/>
              <a:t> </a:t>
            </a:r>
            <a:r>
              <a:rPr lang="pt-BR" dirty="0" err="1" smtClean="0"/>
              <a:t>life</a:t>
            </a:r>
            <a:endParaRPr lang="pt-BR" dirty="0" smtClean="0"/>
          </a:p>
          <a:p>
            <a:pPr lvl="1"/>
            <a:r>
              <a:rPr lang="pt-BR" dirty="0" err="1" smtClean="0"/>
              <a:t>Half</a:t>
            </a:r>
            <a:r>
              <a:rPr lang="pt-BR" dirty="0" smtClean="0"/>
              <a:t> </a:t>
            </a:r>
            <a:r>
              <a:rPr lang="pt-BR" dirty="0" err="1" smtClean="0"/>
              <a:t>of</a:t>
            </a:r>
            <a:r>
              <a:rPr lang="pt-BR" dirty="0" smtClean="0"/>
              <a:t> </a:t>
            </a:r>
            <a:r>
              <a:rPr lang="pt-BR" dirty="0" err="1" smtClean="0"/>
              <a:t>teachers</a:t>
            </a:r>
            <a:r>
              <a:rPr lang="pt-BR" dirty="0" smtClean="0"/>
              <a:t> </a:t>
            </a:r>
            <a:r>
              <a:rPr lang="pt-BR" dirty="0" err="1" smtClean="0"/>
              <a:t>know</a:t>
            </a:r>
            <a:r>
              <a:rPr lang="pt-BR" dirty="0" smtClean="0"/>
              <a:t> research </a:t>
            </a:r>
            <a:r>
              <a:rPr lang="pt-BR" dirty="0" err="1" smtClean="0"/>
              <a:t>results</a:t>
            </a:r>
            <a:r>
              <a:rPr lang="pt-BR" dirty="0" smtClean="0"/>
              <a:t> </a:t>
            </a:r>
            <a:r>
              <a:rPr lang="pt-BR" dirty="0" err="1" smtClean="0"/>
              <a:t>about</a:t>
            </a:r>
            <a:r>
              <a:rPr lang="pt-BR" dirty="0" smtClean="0"/>
              <a:t> grade </a:t>
            </a:r>
            <a:r>
              <a:rPr lang="pt-BR" dirty="0" err="1" smtClean="0"/>
              <a:t>repetition</a:t>
            </a:r>
            <a:endParaRPr lang="pt-BR" dirty="0" smtClean="0"/>
          </a:p>
          <a:p>
            <a:pPr lvl="1"/>
            <a:r>
              <a:rPr lang="pt-BR" dirty="0" err="1" smtClean="0"/>
              <a:t>Correlations</a:t>
            </a:r>
            <a:r>
              <a:rPr lang="pt-BR" dirty="0" smtClean="0"/>
              <a:t> </a:t>
            </a:r>
            <a:r>
              <a:rPr lang="pt-BR" dirty="0" err="1" smtClean="0"/>
              <a:t>between</a:t>
            </a:r>
            <a:r>
              <a:rPr lang="pt-BR" dirty="0" smtClean="0"/>
              <a:t> </a:t>
            </a:r>
            <a:r>
              <a:rPr lang="pt-BR" dirty="0" err="1" smtClean="0"/>
              <a:t>these</a:t>
            </a:r>
            <a:r>
              <a:rPr lang="pt-BR" dirty="0" smtClean="0"/>
              <a:t> </a:t>
            </a:r>
            <a:r>
              <a:rPr lang="pt-BR" dirty="0" err="1" smtClean="0"/>
              <a:t>factors</a:t>
            </a:r>
            <a:r>
              <a:rPr lang="pt-BR" dirty="0" smtClean="0"/>
              <a:t> </a:t>
            </a:r>
            <a:r>
              <a:rPr lang="pt-BR" dirty="0" err="1" smtClean="0"/>
              <a:t>and</a:t>
            </a:r>
            <a:r>
              <a:rPr lang="pt-BR" dirty="0" smtClean="0"/>
              <a:t> </a:t>
            </a:r>
            <a:r>
              <a:rPr lang="pt-BR" dirty="0" err="1" smtClean="0"/>
              <a:t>also</a:t>
            </a:r>
            <a:r>
              <a:rPr lang="pt-BR" dirty="0" smtClean="0"/>
              <a:t> </a:t>
            </a:r>
            <a:r>
              <a:rPr lang="pt-BR" dirty="0" err="1" smtClean="0"/>
              <a:t>with</a:t>
            </a:r>
            <a:r>
              <a:rPr lang="pt-BR" dirty="0" smtClean="0"/>
              <a:t> </a:t>
            </a:r>
            <a:r>
              <a:rPr lang="pt-BR" dirty="0" err="1" smtClean="0"/>
              <a:t>research</a:t>
            </a:r>
            <a:r>
              <a:rPr lang="pt-BR" dirty="0" smtClean="0"/>
              <a:t> </a:t>
            </a:r>
            <a:r>
              <a:rPr lang="pt-BR" dirty="0" err="1" smtClean="0"/>
              <a:t>knowledge</a:t>
            </a:r>
            <a:r>
              <a:rPr lang="pt-BR" dirty="0" smtClean="0"/>
              <a:t> are </a:t>
            </a:r>
            <a:r>
              <a:rPr lang="pt-BR" dirty="0" err="1" smtClean="0"/>
              <a:t>coherent</a:t>
            </a:r>
            <a:endParaRPr lang="pt-BR" dirty="0" smtClean="0"/>
          </a:p>
          <a:p>
            <a:pPr lvl="1"/>
            <a:endParaRPr lang="pt-BR" dirty="0"/>
          </a:p>
        </p:txBody>
      </p:sp>
      <p:sp>
        <p:nvSpPr>
          <p:cNvPr id="3" name="Espaço Reservado para Número de Slide 2"/>
          <p:cNvSpPr>
            <a:spLocks noGrp="1"/>
          </p:cNvSpPr>
          <p:nvPr>
            <p:ph type="sldNum" sz="quarter" idx="12"/>
          </p:nvPr>
        </p:nvSpPr>
        <p:spPr/>
        <p:txBody>
          <a:bodyPr/>
          <a:lstStyle/>
          <a:p>
            <a:fld id="{C79565BF-8C65-467A-B1CA-975353201DAE}" type="slidenum">
              <a:rPr lang="pt-BR" smtClean="0"/>
              <a:pPr/>
              <a:t>13</a:t>
            </a:fld>
            <a:endParaRPr lang="pt-BR"/>
          </a:p>
        </p:txBody>
      </p:sp>
      <p:sp>
        <p:nvSpPr>
          <p:cNvPr id="4" name="Título 3"/>
          <p:cNvSpPr>
            <a:spLocks noGrp="1"/>
          </p:cNvSpPr>
          <p:nvPr>
            <p:ph type="title"/>
          </p:nvPr>
        </p:nvSpPr>
        <p:spPr/>
        <p:txBody>
          <a:bodyPr/>
          <a:lstStyle/>
          <a:p>
            <a:r>
              <a:rPr lang="pt-BR" dirty="0" err="1" smtClean="0"/>
              <a:t>Results</a:t>
            </a:r>
            <a:endParaRPr lang="pt-BR" dirty="0"/>
          </a:p>
        </p:txBody>
      </p:sp>
    </p:spTree>
    <p:extLst>
      <p:ext uri="{BB962C8B-B14F-4D97-AF65-F5344CB8AC3E}">
        <p14:creationId xmlns:p14="http://schemas.microsoft.com/office/powerpoint/2010/main" val="10542470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err="1" smtClean="0"/>
              <a:t>Example</a:t>
            </a:r>
            <a:r>
              <a:rPr lang="pt-BR" dirty="0" smtClean="0"/>
              <a:t> </a:t>
            </a:r>
            <a:r>
              <a:rPr lang="pt-BR" dirty="0" err="1" smtClean="0"/>
              <a:t>of</a:t>
            </a:r>
            <a:r>
              <a:rPr lang="pt-BR" dirty="0" smtClean="0"/>
              <a:t> </a:t>
            </a:r>
            <a:r>
              <a:rPr lang="pt-BR" dirty="0" err="1" smtClean="0"/>
              <a:t>belief</a:t>
            </a:r>
            <a:r>
              <a:rPr lang="pt-BR" dirty="0" smtClean="0"/>
              <a:t> </a:t>
            </a:r>
            <a:r>
              <a:rPr lang="pt-BR" dirty="0" err="1"/>
              <a:t>about</a:t>
            </a:r>
            <a:r>
              <a:rPr lang="pt-BR" dirty="0"/>
              <a:t> </a:t>
            </a:r>
            <a:r>
              <a:rPr lang="pt-BR" dirty="0" err="1"/>
              <a:t>repetition</a:t>
            </a:r>
            <a:endParaRPr lang="pt-BR" dirty="0"/>
          </a:p>
          <a:p>
            <a:endParaRPr lang="pt-BR" dirty="0"/>
          </a:p>
        </p:txBody>
      </p:sp>
      <p:sp>
        <p:nvSpPr>
          <p:cNvPr id="3" name="Espaço Reservado para Número de Slide 2"/>
          <p:cNvSpPr>
            <a:spLocks noGrp="1"/>
          </p:cNvSpPr>
          <p:nvPr>
            <p:ph type="sldNum" sz="quarter" idx="12"/>
          </p:nvPr>
        </p:nvSpPr>
        <p:spPr/>
        <p:txBody>
          <a:bodyPr/>
          <a:lstStyle/>
          <a:p>
            <a:fld id="{C79565BF-8C65-467A-B1CA-975353201DAE}" type="slidenum">
              <a:rPr lang="pt-BR" smtClean="0"/>
              <a:pPr/>
              <a:t>14</a:t>
            </a:fld>
            <a:endParaRPr lang="pt-BR"/>
          </a:p>
        </p:txBody>
      </p:sp>
      <p:sp>
        <p:nvSpPr>
          <p:cNvPr id="4" name="Título 3"/>
          <p:cNvSpPr>
            <a:spLocks noGrp="1"/>
          </p:cNvSpPr>
          <p:nvPr>
            <p:ph type="title"/>
          </p:nvPr>
        </p:nvSpPr>
        <p:spPr/>
        <p:txBody>
          <a:bodyPr/>
          <a:lstStyle/>
          <a:p>
            <a:r>
              <a:rPr lang="pt-BR" dirty="0" err="1" smtClean="0"/>
              <a:t>Results</a:t>
            </a:r>
            <a:endParaRPr lang="pt-BR" dirty="0"/>
          </a:p>
        </p:txBody>
      </p:sp>
      <p:graphicFrame>
        <p:nvGraphicFramePr>
          <p:cNvPr id="5" name="Tabela 4"/>
          <p:cNvGraphicFramePr>
            <a:graphicFrameLocks noGrp="1"/>
          </p:cNvGraphicFramePr>
          <p:nvPr>
            <p:extLst>
              <p:ext uri="{D42A27DB-BD31-4B8C-83A1-F6EECF244321}">
                <p14:modId xmlns:p14="http://schemas.microsoft.com/office/powerpoint/2010/main" val="1083216083"/>
              </p:ext>
            </p:extLst>
          </p:nvPr>
        </p:nvGraphicFramePr>
        <p:xfrm>
          <a:off x="792480" y="2348880"/>
          <a:ext cx="7559040" cy="1280160"/>
        </p:xfrm>
        <a:graphic>
          <a:graphicData uri="http://schemas.openxmlformats.org/drawingml/2006/table">
            <a:tbl>
              <a:tblPr firstRow="1" firstCol="1" bandRow="1">
                <a:tableStyleId>{5C22544A-7EE6-4342-B048-85BDC9FD1C3A}</a:tableStyleId>
              </a:tblPr>
              <a:tblGrid>
                <a:gridCol w="5496560"/>
                <a:gridCol w="667385"/>
                <a:gridCol w="667385"/>
                <a:gridCol w="727710"/>
              </a:tblGrid>
              <a:tr h="167640">
                <a:tc>
                  <a:txBody>
                    <a:bodyPr/>
                    <a:lstStyle/>
                    <a:p>
                      <a:pPr marL="0" indent="0">
                        <a:spcBef>
                          <a:spcPts val="200"/>
                        </a:spcBef>
                        <a:spcAft>
                          <a:spcPts val="200"/>
                        </a:spcAft>
                      </a:pPr>
                      <a:r>
                        <a:rPr lang="fr-BE" sz="1400" dirty="0" smtClean="0">
                          <a:effectLst/>
                        </a:rPr>
                        <a:t>Grade repetition</a:t>
                      </a:r>
                      <a:r>
                        <a:rPr lang="fr-BE" sz="1400" baseline="0" dirty="0" smtClean="0">
                          <a:effectLst/>
                        </a:rPr>
                        <a:t> has negative social affective effects on students </a:t>
                      </a:r>
                      <a:r>
                        <a:rPr lang="fr-BE" sz="1400" dirty="0" smtClean="0">
                          <a:effectLst/>
                        </a:rPr>
                        <a:t> </a:t>
                      </a:r>
                      <a:r>
                        <a:rPr lang="fr-BE" sz="1400" dirty="0">
                          <a:effectLst/>
                        </a:rPr>
                        <a:t>(Alpha = 0,74</a:t>
                      </a:r>
                      <a:r>
                        <a:rPr lang="fr-BE" sz="1400" dirty="0" smtClean="0">
                          <a:effectLst/>
                        </a:rPr>
                        <a:t>)</a:t>
                      </a:r>
                      <a:endParaRPr lang="pt-BR" sz="1400" dirty="0">
                        <a:effectLst/>
                      </a:endParaRPr>
                    </a:p>
                  </a:txBody>
                  <a:tcPr marL="68580" marR="68580" marT="0" marB="0"/>
                </a:tc>
                <a:tc>
                  <a:txBody>
                    <a:bodyPr/>
                    <a:lstStyle/>
                    <a:p>
                      <a:pPr marL="0" indent="0" algn="ctr">
                        <a:spcBef>
                          <a:spcPts val="200"/>
                        </a:spcBef>
                        <a:spcAft>
                          <a:spcPts val="200"/>
                        </a:spcAft>
                      </a:pPr>
                      <a:r>
                        <a:rPr lang="fr-BE" sz="1400" dirty="0" smtClean="0">
                          <a:effectLst/>
                        </a:rPr>
                        <a:t>Agree</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c>
                  <a:txBody>
                    <a:bodyPr/>
                    <a:lstStyle/>
                    <a:p>
                      <a:pPr marL="0" indent="0" algn="ctr">
                        <a:spcBef>
                          <a:spcPts val="200"/>
                        </a:spcBef>
                        <a:spcAft>
                          <a:spcPts val="200"/>
                        </a:spcAft>
                      </a:pPr>
                      <a:r>
                        <a:rPr lang="fr-BE" sz="1400" dirty="0">
                          <a:effectLst/>
                        </a:rPr>
                        <a:t>+/-</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c>
                  <a:txBody>
                    <a:bodyPr/>
                    <a:lstStyle/>
                    <a:p>
                      <a:pPr marL="0" indent="0" algn="ctr">
                        <a:spcBef>
                          <a:spcPts val="200"/>
                        </a:spcBef>
                        <a:spcAft>
                          <a:spcPts val="200"/>
                        </a:spcAft>
                      </a:pPr>
                      <a:r>
                        <a:rPr lang="fr-BE" sz="1400" dirty="0" smtClean="0">
                          <a:effectLst/>
                        </a:rPr>
                        <a:t>Disagree</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r>
              <a:tr h="0">
                <a:tc>
                  <a:txBody>
                    <a:bodyPr/>
                    <a:lstStyle/>
                    <a:p>
                      <a:pPr marL="0" indent="0">
                        <a:spcBef>
                          <a:spcPts val="200"/>
                        </a:spcBef>
                        <a:spcAft>
                          <a:spcPts val="200"/>
                        </a:spcAft>
                      </a:pPr>
                      <a:r>
                        <a:rPr lang="fr-BE" sz="1400" dirty="0" smtClean="0">
                          <a:effectLst/>
                        </a:rPr>
                        <a:t>Grade</a:t>
                      </a:r>
                      <a:r>
                        <a:rPr lang="fr-BE" sz="1400" baseline="0" dirty="0" smtClean="0">
                          <a:effectLst/>
                        </a:rPr>
                        <a:t> repetition affects student self steem</a:t>
                      </a:r>
                      <a:r>
                        <a:rPr lang="fr-BE" sz="1400" dirty="0" smtClean="0">
                          <a:effectLst/>
                        </a:rPr>
                        <a:t>.</a:t>
                      </a:r>
                      <a:endParaRPr lang="pt-BR" sz="1400" dirty="0">
                        <a:effectLst/>
                      </a:endParaRPr>
                    </a:p>
                  </a:txBody>
                  <a:tcPr marL="68580" marR="68580" marT="0" marB="0"/>
                </a:tc>
                <a:tc>
                  <a:txBody>
                    <a:bodyPr/>
                    <a:lstStyle/>
                    <a:p>
                      <a:pPr marL="0" indent="0" algn="ctr">
                        <a:spcBef>
                          <a:spcPts val="200"/>
                        </a:spcBef>
                        <a:spcAft>
                          <a:spcPts val="200"/>
                        </a:spcAft>
                      </a:pPr>
                      <a:r>
                        <a:rPr lang="fr-BE" sz="1400" dirty="0">
                          <a:effectLst/>
                        </a:rPr>
                        <a:t>48,9</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c>
                  <a:txBody>
                    <a:bodyPr/>
                    <a:lstStyle/>
                    <a:p>
                      <a:pPr marL="0" indent="0" algn="ctr">
                        <a:spcBef>
                          <a:spcPts val="200"/>
                        </a:spcBef>
                        <a:spcAft>
                          <a:spcPts val="200"/>
                        </a:spcAft>
                      </a:pPr>
                      <a:r>
                        <a:rPr lang="fr-BE" sz="1400" dirty="0">
                          <a:effectLst/>
                        </a:rPr>
                        <a:t>33,8</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c>
                  <a:txBody>
                    <a:bodyPr/>
                    <a:lstStyle/>
                    <a:p>
                      <a:pPr marL="0" indent="0" algn="ctr">
                        <a:spcBef>
                          <a:spcPts val="200"/>
                        </a:spcBef>
                        <a:spcAft>
                          <a:spcPts val="200"/>
                        </a:spcAft>
                      </a:pPr>
                      <a:r>
                        <a:rPr lang="fr-BE" sz="1400" dirty="0">
                          <a:effectLst/>
                        </a:rPr>
                        <a:t>17,2</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r>
              <a:tr h="0">
                <a:tc>
                  <a:txBody>
                    <a:bodyPr/>
                    <a:lstStyle/>
                    <a:p>
                      <a:pPr marL="0" indent="0">
                        <a:spcBef>
                          <a:spcPts val="200"/>
                        </a:spcBef>
                        <a:spcAft>
                          <a:spcPts val="200"/>
                        </a:spcAft>
                      </a:pPr>
                      <a:r>
                        <a:rPr lang="pt-BR" sz="1400" dirty="0" err="1" smtClean="0">
                          <a:effectLst/>
                        </a:rPr>
                        <a:t>Repetition</a:t>
                      </a:r>
                      <a:r>
                        <a:rPr lang="pt-BR" sz="1400" dirty="0" smtClean="0">
                          <a:effectLst/>
                        </a:rPr>
                        <a:t> </a:t>
                      </a:r>
                      <a:r>
                        <a:rPr lang="pt-BR" sz="1400" dirty="0" err="1" smtClean="0">
                          <a:effectLst/>
                        </a:rPr>
                        <a:t>damages</a:t>
                      </a:r>
                      <a:r>
                        <a:rPr lang="pt-BR" sz="1400" dirty="0" smtClean="0">
                          <a:effectLst/>
                        </a:rPr>
                        <a:t> </a:t>
                      </a:r>
                      <a:r>
                        <a:rPr lang="pt-BR" sz="1400" dirty="0" err="1" smtClean="0">
                          <a:effectLst/>
                        </a:rPr>
                        <a:t>student</a:t>
                      </a:r>
                      <a:r>
                        <a:rPr lang="pt-BR" sz="1400" baseline="0" dirty="0" smtClean="0">
                          <a:effectLst/>
                        </a:rPr>
                        <a:t> self-</a:t>
                      </a:r>
                      <a:r>
                        <a:rPr lang="pt-BR" sz="1400" baseline="0" dirty="0" err="1" smtClean="0">
                          <a:effectLst/>
                        </a:rPr>
                        <a:t>image</a:t>
                      </a:r>
                      <a:endParaRPr lang="pt-BR" sz="1400" dirty="0">
                        <a:effectLst/>
                      </a:endParaRPr>
                    </a:p>
                  </a:txBody>
                  <a:tcPr marL="68580" marR="68580" marT="0" marB="0"/>
                </a:tc>
                <a:tc>
                  <a:txBody>
                    <a:bodyPr/>
                    <a:lstStyle/>
                    <a:p>
                      <a:pPr marL="0" indent="0" algn="ctr">
                        <a:spcBef>
                          <a:spcPts val="200"/>
                        </a:spcBef>
                        <a:spcAft>
                          <a:spcPts val="200"/>
                        </a:spcAft>
                      </a:pPr>
                      <a:r>
                        <a:rPr lang="fr-BE" sz="1400" dirty="0">
                          <a:effectLst/>
                        </a:rPr>
                        <a:t>38,1</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c>
                  <a:txBody>
                    <a:bodyPr/>
                    <a:lstStyle/>
                    <a:p>
                      <a:pPr marL="0" indent="0" algn="ctr">
                        <a:spcBef>
                          <a:spcPts val="200"/>
                        </a:spcBef>
                        <a:spcAft>
                          <a:spcPts val="200"/>
                        </a:spcAft>
                      </a:pPr>
                      <a:r>
                        <a:rPr lang="fr-BE" sz="1400" dirty="0">
                          <a:effectLst/>
                        </a:rPr>
                        <a:t>36,3</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c>
                  <a:txBody>
                    <a:bodyPr/>
                    <a:lstStyle/>
                    <a:p>
                      <a:pPr marL="0" indent="0" algn="ctr">
                        <a:spcBef>
                          <a:spcPts val="200"/>
                        </a:spcBef>
                        <a:spcAft>
                          <a:spcPts val="200"/>
                        </a:spcAft>
                      </a:pPr>
                      <a:r>
                        <a:rPr lang="fr-BE" sz="1400" dirty="0">
                          <a:effectLst/>
                        </a:rPr>
                        <a:t>25,6</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r>
              <a:tr h="0">
                <a:tc>
                  <a:txBody>
                    <a:bodyPr/>
                    <a:lstStyle/>
                    <a:p>
                      <a:pPr marL="0" indent="0">
                        <a:spcBef>
                          <a:spcPts val="200"/>
                        </a:spcBef>
                        <a:spcAft>
                          <a:spcPts val="200"/>
                        </a:spcAft>
                        <a:tabLst>
                          <a:tab pos="180975" algn="l"/>
                        </a:tabLst>
                      </a:pPr>
                      <a:r>
                        <a:rPr lang="pt-BR" sz="1400" dirty="0" err="1" smtClean="0">
                          <a:effectLst/>
                        </a:rPr>
                        <a:t>Repetition</a:t>
                      </a:r>
                      <a:r>
                        <a:rPr lang="pt-BR" sz="1400" baseline="0" dirty="0" smtClean="0">
                          <a:effectLst/>
                        </a:rPr>
                        <a:t> </a:t>
                      </a:r>
                      <a:r>
                        <a:rPr lang="pt-BR" sz="1400" baseline="0" dirty="0" err="1" smtClean="0">
                          <a:effectLst/>
                        </a:rPr>
                        <a:t>influences</a:t>
                      </a:r>
                      <a:r>
                        <a:rPr lang="pt-BR" sz="1400" baseline="0" dirty="0" smtClean="0">
                          <a:effectLst/>
                        </a:rPr>
                        <a:t> </a:t>
                      </a:r>
                      <a:r>
                        <a:rPr lang="pt-BR" sz="1400" baseline="0" dirty="0" err="1" smtClean="0">
                          <a:effectLst/>
                        </a:rPr>
                        <a:t>negatively</a:t>
                      </a:r>
                      <a:r>
                        <a:rPr lang="pt-BR" sz="1400" baseline="0" dirty="0" smtClean="0">
                          <a:effectLst/>
                        </a:rPr>
                        <a:t> </a:t>
                      </a:r>
                      <a:r>
                        <a:rPr lang="pt-BR" sz="1400" baseline="0" dirty="0" err="1" smtClean="0">
                          <a:effectLst/>
                        </a:rPr>
                        <a:t>student</a:t>
                      </a:r>
                      <a:r>
                        <a:rPr lang="pt-BR" sz="1400" baseline="0" dirty="0" smtClean="0">
                          <a:effectLst/>
                        </a:rPr>
                        <a:t> </a:t>
                      </a:r>
                      <a:r>
                        <a:rPr lang="pt-BR" sz="1400" baseline="0" dirty="0" err="1" smtClean="0">
                          <a:effectLst/>
                        </a:rPr>
                        <a:t>confidence</a:t>
                      </a:r>
                      <a:r>
                        <a:rPr lang="pt-BR" sz="1400" baseline="0" dirty="0" smtClean="0">
                          <a:effectLst/>
                        </a:rPr>
                        <a:t> in </a:t>
                      </a:r>
                      <a:r>
                        <a:rPr lang="pt-BR" sz="1400" baseline="0" dirty="0" err="1" smtClean="0">
                          <a:effectLst/>
                        </a:rPr>
                        <a:t>his</a:t>
                      </a:r>
                      <a:r>
                        <a:rPr lang="pt-BR" sz="1400" baseline="0" dirty="0" smtClean="0">
                          <a:effectLst/>
                        </a:rPr>
                        <a:t>/</a:t>
                      </a:r>
                      <a:r>
                        <a:rPr lang="pt-BR" sz="1400" baseline="0" dirty="0" err="1" smtClean="0">
                          <a:effectLst/>
                        </a:rPr>
                        <a:t>her</a:t>
                      </a:r>
                      <a:r>
                        <a:rPr lang="pt-BR" sz="1400" baseline="0" dirty="0" smtClean="0">
                          <a:effectLst/>
                        </a:rPr>
                        <a:t> </a:t>
                      </a:r>
                      <a:r>
                        <a:rPr lang="pt-BR" sz="1400" baseline="0" dirty="0" err="1" smtClean="0">
                          <a:effectLst/>
                        </a:rPr>
                        <a:t>competence</a:t>
                      </a:r>
                      <a:endParaRPr lang="pt-BR" sz="1400" dirty="0">
                        <a:effectLst/>
                      </a:endParaRPr>
                    </a:p>
                  </a:txBody>
                  <a:tcPr marL="68580" marR="68580" marT="0" marB="0"/>
                </a:tc>
                <a:tc>
                  <a:txBody>
                    <a:bodyPr/>
                    <a:lstStyle/>
                    <a:p>
                      <a:pPr marL="0" indent="0" algn="ctr">
                        <a:spcBef>
                          <a:spcPts val="200"/>
                        </a:spcBef>
                        <a:spcAft>
                          <a:spcPts val="200"/>
                        </a:spcAft>
                      </a:pPr>
                      <a:r>
                        <a:rPr lang="fr-BE" sz="1400" dirty="0">
                          <a:effectLst/>
                        </a:rPr>
                        <a:t>35,6</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c>
                  <a:txBody>
                    <a:bodyPr/>
                    <a:lstStyle/>
                    <a:p>
                      <a:pPr marL="0" indent="0" algn="ctr">
                        <a:spcBef>
                          <a:spcPts val="200"/>
                        </a:spcBef>
                        <a:spcAft>
                          <a:spcPts val="200"/>
                        </a:spcAft>
                      </a:pPr>
                      <a:r>
                        <a:rPr lang="fr-BE" sz="1400" dirty="0">
                          <a:effectLst/>
                        </a:rPr>
                        <a:t>38,8</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c>
                  <a:txBody>
                    <a:bodyPr/>
                    <a:lstStyle/>
                    <a:p>
                      <a:pPr marL="0" indent="0" algn="ctr">
                        <a:spcBef>
                          <a:spcPts val="200"/>
                        </a:spcBef>
                        <a:spcAft>
                          <a:spcPts val="200"/>
                        </a:spcAft>
                      </a:pPr>
                      <a:r>
                        <a:rPr lang="fr-BE" sz="1400" dirty="0">
                          <a:effectLst/>
                        </a:rPr>
                        <a:t>25,6</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nchor="ctr"/>
                </a:tc>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629857966"/>
              </p:ext>
            </p:extLst>
          </p:nvPr>
        </p:nvGraphicFramePr>
        <p:xfrm>
          <a:off x="2195736" y="4123221"/>
          <a:ext cx="4506595" cy="1508760"/>
        </p:xfrm>
        <a:graphic>
          <a:graphicData uri="http://schemas.openxmlformats.org/drawingml/2006/table">
            <a:tbl>
              <a:tblPr firstRow="1" firstCol="1" bandRow="1" bandCol="1">
                <a:tableStyleId>{5C22544A-7EE6-4342-B048-85BDC9FD1C3A}</a:tableStyleId>
              </a:tblPr>
              <a:tblGrid>
                <a:gridCol w="2524125"/>
                <a:gridCol w="660400"/>
                <a:gridCol w="661035"/>
                <a:gridCol w="661035"/>
              </a:tblGrid>
              <a:tr h="0">
                <a:tc>
                  <a:txBody>
                    <a:bodyPr/>
                    <a:lstStyle/>
                    <a:p>
                      <a:pPr marL="0" indent="0">
                        <a:spcAft>
                          <a:spcPts val="0"/>
                        </a:spcAft>
                      </a:pPr>
                      <a:r>
                        <a:rPr lang="fr-BE" sz="1100" dirty="0">
                          <a:effectLst/>
                        </a:rPr>
                        <a:t> </a:t>
                      </a:r>
                      <a:r>
                        <a:rPr lang="fr-BE" sz="1100" dirty="0" smtClean="0">
                          <a:effectLst/>
                        </a:rPr>
                        <a:t>Correlations</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indent="228600" algn="ctr">
                        <a:spcAft>
                          <a:spcPts val="0"/>
                        </a:spcAft>
                      </a:pPr>
                      <a:r>
                        <a:rPr lang="fr-BE" sz="1100">
                          <a:effectLst/>
                        </a:rPr>
                        <a:t>F1</a:t>
                      </a:r>
                      <a:endParaRPr lang="pt-BR" sz="11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indent="228600" algn="ctr">
                        <a:spcAft>
                          <a:spcPts val="0"/>
                        </a:spcAft>
                      </a:pPr>
                      <a:r>
                        <a:rPr lang="fr-BE" sz="1100">
                          <a:effectLst/>
                        </a:rPr>
                        <a:t>F2</a:t>
                      </a:r>
                      <a:endParaRPr lang="pt-BR" sz="11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indent="228600" algn="ctr">
                        <a:spcAft>
                          <a:spcPts val="0"/>
                        </a:spcAft>
                      </a:pPr>
                      <a:r>
                        <a:rPr lang="fr-BE" sz="1100">
                          <a:effectLst/>
                        </a:rPr>
                        <a:t>F3</a:t>
                      </a:r>
                      <a:endParaRPr lang="pt-BR" sz="11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marL="0" indent="0">
                        <a:spcAft>
                          <a:spcPts val="0"/>
                        </a:spcAft>
                      </a:pPr>
                      <a:r>
                        <a:rPr lang="fr-BE" sz="1100" dirty="0">
                          <a:effectLst/>
                        </a:rPr>
                        <a:t>Positionnement général face au redoublement (F1)</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marL="0" indent="0" algn="ctr">
                        <a:spcAft>
                          <a:spcPts val="0"/>
                        </a:spcAft>
                      </a:pPr>
                      <a:r>
                        <a:rPr lang="fr-BE" sz="1100" dirty="0">
                          <a:effectLst/>
                        </a:rPr>
                        <a:t>1,00</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indent="228600" algn="ctr">
                        <a:spcAft>
                          <a:spcPts val="0"/>
                        </a:spcAft>
                      </a:pPr>
                      <a:r>
                        <a:rPr lang="fr-BE" sz="1100">
                          <a:effectLst/>
                        </a:rPr>
                        <a:t> </a:t>
                      </a:r>
                      <a:endParaRPr lang="pt-BR" sz="11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indent="228600" algn="ctr">
                        <a:spcAft>
                          <a:spcPts val="0"/>
                        </a:spcAft>
                      </a:pPr>
                      <a:r>
                        <a:rPr lang="fr-BE" sz="1100">
                          <a:effectLst/>
                        </a:rPr>
                        <a:t> </a:t>
                      </a:r>
                      <a:endParaRPr lang="pt-BR" sz="11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marL="0" indent="0">
                        <a:spcAft>
                          <a:spcPts val="0"/>
                        </a:spcAft>
                      </a:pPr>
                      <a:r>
                        <a:rPr lang="fr-BE" sz="1100" dirty="0">
                          <a:effectLst/>
                        </a:rPr>
                        <a:t>Le redoublement a des effets socio-affectifs négatifs (F2)</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marL="0" indent="0" algn="ctr" defTabSz="914400" rtl="0" eaLnBrk="1" latinLnBrk="0" hangingPunct="1">
                        <a:spcAft>
                          <a:spcPts val="0"/>
                        </a:spcAft>
                      </a:pPr>
                      <a:r>
                        <a:rPr lang="fr-BE" sz="1100" kern="1200" dirty="0">
                          <a:solidFill>
                            <a:schemeClr val="dk1"/>
                          </a:solidFill>
                          <a:effectLst/>
                          <a:latin typeface="+mn-lt"/>
                          <a:ea typeface="+mn-ea"/>
                          <a:cs typeface="+mn-cs"/>
                        </a:rPr>
                        <a:t>-0,35</a:t>
                      </a:r>
                      <a:endParaRPr lang="pt-BR" sz="1100" kern="1200" dirty="0">
                        <a:solidFill>
                          <a:schemeClr val="dk1"/>
                        </a:solidFill>
                        <a:effectLst/>
                        <a:latin typeface="+mn-lt"/>
                        <a:ea typeface="+mn-ea"/>
                        <a:cs typeface="+mn-cs"/>
                      </a:endParaRPr>
                    </a:p>
                  </a:txBody>
                  <a:tcPr marL="68580" marR="68580" marT="0" marB="0"/>
                </a:tc>
                <a:tc>
                  <a:txBody>
                    <a:bodyPr/>
                    <a:lstStyle/>
                    <a:p>
                      <a:pPr marL="0" indent="0" algn="ctr" defTabSz="914400" rtl="0" eaLnBrk="1" latinLnBrk="0" hangingPunct="1">
                        <a:spcAft>
                          <a:spcPts val="0"/>
                        </a:spcAft>
                      </a:pPr>
                      <a:r>
                        <a:rPr lang="fr-BE" sz="1100" kern="1200" dirty="0">
                          <a:solidFill>
                            <a:schemeClr val="dk1"/>
                          </a:solidFill>
                          <a:effectLst/>
                          <a:latin typeface="+mn-lt"/>
                          <a:ea typeface="+mn-ea"/>
                          <a:cs typeface="+mn-cs"/>
                        </a:rPr>
                        <a:t>1,00</a:t>
                      </a:r>
                      <a:endParaRPr lang="pt-BR" sz="1100" kern="1200" dirty="0">
                        <a:solidFill>
                          <a:schemeClr val="dk1"/>
                        </a:solidFill>
                        <a:effectLst/>
                        <a:latin typeface="+mn-lt"/>
                        <a:ea typeface="+mn-ea"/>
                        <a:cs typeface="+mn-cs"/>
                      </a:endParaRPr>
                    </a:p>
                  </a:txBody>
                  <a:tcPr marL="68580" marR="68580" marT="0" marB="0"/>
                </a:tc>
                <a:tc>
                  <a:txBody>
                    <a:bodyPr/>
                    <a:lstStyle/>
                    <a:p>
                      <a:pPr marL="0" indent="0" algn="ctr" defTabSz="914400" rtl="0" eaLnBrk="1" latinLnBrk="0" hangingPunct="1">
                        <a:spcAft>
                          <a:spcPts val="0"/>
                        </a:spcAft>
                      </a:pPr>
                      <a:r>
                        <a:rPr lang="fr-BE" sz="1100" kern="1200" dirty="0">
                          <a:solidFill>
                            <a:schemeClr val="dk1"/>
                          </a:solidFill>
                          <a:effectLst/>
                          <a:latin typeface="+mn-lt"/>
                          <a:ea typeface="+mn-ea"/>
                          <a:cs typeface="+mn-cs"/>
                        </a:rPr>
                        <a:t> </a:t>
                      </a:r>
                      <a:endParaRPr lang="pt-BR" sz="1100" kern="1200" dirty="0">
                        <a:solidFill>
                          <a:schemeClr val="dk1"/>
                        </a:solidFill>
                        <a:effectLst/>
                        <a:latin typeface="+mn-lt"/>
                        <a:ea typeface="+mn-ea"/>
                        <a:cs typeface="+mn-cs"/>
                      </a:endParaRPr>
                    </a:p>
                  </a:txBody>
                  <a:tcPr marL="68580" marR="68580" marT="0" marB="0"/>
                </a:tc>
              </a:tr>
              <a:tr h="0">
                <a:tc>
                  <a:txBody>
                    <a:bodyPr/>
                    <a:lstStyle/>
                    <a:p>
                      <a:pPr marL="0" indent="0">
                        <a:spcAft>
                          <a:spcPts val="0"/>
                        </a:spcAft>
                      </a:pPr>
                      <a:r>
                        <a:rPr lang="fr-BE" sz="1100" dirty="0">
                          <a:effectLst/>
                        </a:rPr>
                        <a:t>Le redoublement précoce est particulièrement efficace (F3)</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marL="0" indent="0" algn="ctr">
                        <a:spcAft>
                          <a:spcPts val="0"/>
                        </a:spcAft>
                      </a:pPr>
                      <a:r>
                        <a:rPr lang="fr-BE" sz="1100" dirty="0">
                          <a:effectLst/>
                        </a:rPr>
                        <a:t>0,58</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marL="0" indent="0" algn="ctr">
                        <a:spcAft>
                          <a:spcPts val="0"/>
                        </a:spcAft>
                      </a:pPr>
                      <a:r>
                        <a:rPr lang="fr-BE" sz="1100" dirty="0">
                          <a:effectLst/>
                        </a:rPr>
                        <a:t>-0,23</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marL="0" indent="0" algn="ctr">
                        <a:spcAft>
                          <a:spcPts val="0"/>
                        </a:spcAft>
                      </a:pPr>
                      <a:r>
                        <a:rPr lang="fr-BE" sz="1100" dirty="0">
                          <a:effectLst/>
                        </a:rPr>
                        <a:t>1,00</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marL="0" indent="0">
                        <a:spcAft>
                          <a:spcPts val="0"/>
                        </a:spcAft>
                      </a:pPr>
                      <a:r>
                        <a:rPr lang="fr-BE" sz="1100" dirty="0">
                          <a:effectLst/>
                        </a:rPr>
                        <a:t>Connaissance des recherches sur les effets du redoublement (F4)</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marL="0" indent="0" algn="ctr">
                        <a:spcAft>
                          <a:spcPts val="0"/>
                        </a:spcAft>
                      </a:pPr>
                      <a:r>
                        <a:rPr lang="fr-BE" sz="1100" dirty="0">
                          <a:effectLst/>
                        </a:rPr>
                        <a:t>0,60</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marL="0" indent="0" algn="ctr">
                        <a:spcAft>
                          <a:spcPts val="0"/>
                        </a:spcAft>
                      </a:pPr>
                      <a:r>
                        <a:rPr lang="fr-BE" sz="1100" dirty="0">
                          <a:effectLst/>
                        </a:rPr>
                        <a:t>-0,54</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marL="0" indent="0" algn="ctr">
                        <a:spcAft>
                          <a:spcPts val="0"/>
                        </a:spcAft>
                      </a:pPr>
                      <a:r>
                        <a:rPr lang="fr-BE" sz="1100" dirty="0">
                          <a:effectLst/>
                        </a:rPr>
                        <a:t>0,43</a:t>
                      </a:r>
                      <a:endParaRPr lang="pt-BR" sz="1100" dirty="0">
                        <a:effectLst/>
                        <a:latin typeface="Calibri" panose="020F0502020204030204" pitchFamily="34" charset="0"/>
                        <a:ea typeface="MS ??"/>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4454557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dirty="0" err="1" smtClean="0"/>
              <a:t>Beliefs</a:t>
            </a:r>
            <a:r>
              <a:rPr lang="pt-BR" dirty="0" smtClean="0"/>
              <a:t> </a:t>
            </a:r>
            <a:r>
              <a:rPr lang="pt-BR" dirty="0" err="1" smtClean="0"/>
              <a:t>about</a:t>
            </a:r>
            <a:r>
              <a:rPr lang="pt-BR" dirty="0" smtClean="0"/>
              <a:t> </a:t>
            </a:r>
            <a:r>
              <a:rPr lang="pt-BR" dirty="0" err="1" smtClean="0"/>
              <a:t>assessment</a:t>
            </a:r>
            <a:endParaRPr lang="pt-BR" dirty="0" smtClean="0"/>
          </a:p>
          <a:p>
            <a:pPr lvl="1"/>
            <a:r>
              <a:rPr lang="pt-BR" dirty="0" err="1" smtClean="0"/>
              <a:t>Sample</a:t>
            </a:r>
            <a:r>
              <a:rPr lang="pt-BR" dirty="0" smtClean="0"/>
              <a:t> </a:t>
            </a:r>
            <a:r>
              <a:rPr lang="pt-BR" dirty="0" err="1" smtClean="0"/>
              <a:t>teachers</a:t>
            </a:r>
            <a:r>
              <a:rPr lang="pt-BR" dirty="0" smtClean="0"/>
              <a:t> </a:t>
            </a:r>
            <a:r>
              <a:rPr lang="pt-BR" dirty="0" err="1" smtClean="0"/>
              <a:t>differentiate</a:t>
            </a:r>
            <a:r>
              <a:rPr lang="pt-BR" dirty="0" smtClean="0"/>
              <a:t> </a:t>
            </a:r>
            <a:r>
              <a:rPr lang="pt-BR" dirty="0" err="1" smtClean="0"/>
              <a:t>the</a:t>
            </a:r>
            <a:r>
              <a:rPr lang="pt-BR" dirty="0" smtClean="0"/>
              <a:t> </a:t>
            </a:r>
            <a:r>
              <a:rPr lang="pt-BR" dirty="0" err="1" smtClean="0"/>
              <a:t>three</a:t>
            </a:r>
            <a:r>
              <a:rPr lang="pt-BR" dirty="0" smtClean="0"/>
              <a:t> </a:t>
            </a:r>
            <a:r>
              <a:rPr lang="pt-BR" dirty="0" err="1" smtClean="0"/>
              <a:t>types</a:t>
            </a:r>
            <a:r>
              <a:rPr lang="pt-BR" dirty="0" smtClean="0"/>
              <a:t> </a:t>
            </a:r>
            <a:r>
              <a:rPr lang="pt-BR" dirty="0" err="1" smtClean="0"/>
              <a:t>of</a:t>
            </a:r>
            <a:r>
              <a:rPr lang="pt-BR" dirty="0" smtClean="0"/>
              <a:t> </a:t>
            </a:r>
            <a:r>
              <a:rPr lang="pt-BR" dirty="0" err="1" smtClean="0"/>
              <a:t>assessment</a:t>
            </a:r>
            <a:r>
              <a:rPr lang="pt-BR" dirty="0" smtClean="0"/>
              <a:t> </a:t>
            </a:r>
            <a:r>
              <a:rPr lang="pt-BR" dirty="0" err="1" smtClean="0"/>
              <a:t>investigated</a:t>
            </a:r>
            <a:endParaRPr lang="pt-BR" dirty="0" smtClean="0"/>
          </a:p>
          <a:p>
            <a:pPr lvl="1"/>
            <a:r>
              <a:rPr lang="pt-BR" dirty="0" err="1" smtClean="0"/>
              <a:t>Teachers</a:t>
            </a:r>
            <a:r>
              <a:rPr lang="pt-BR" dirty="0" smtClean="0"/>
              <a:t> are </a:t>
            </a:r>
            <a:r>
              <a:rPr lang="pt-BR" dirty="0" err="1" smtClean="0"/>
              <a:t>favorable</a:t>
            </a:r>
            <a:r>
              <a:rPr lang="pt-BR" dirty="0" smtClean="0"/>
              <a:t> to </a:t>
            </a:r>
            <a:r>
              <a:rPr lang="pt-BR" dirty="0" err="1" smtClean="0"/>
              <a:t>formative</a:t>
            </a:r>
            <a:r>
              <a:rPr lang="pt-BR" dirty="0" smtClean="0"/>
              <a:t> </a:t>
            </a:r>
            <a:r>
              <a:rPr lang="pt-BR" dirty="0" err="1" smtClean="0"/>
              <a:t>and</a:t>
            </a:r>
            <a:r>
              <a:rPr lang="pt-BR" dirty="0" smtClean="0"/>
              <a:t> </a:t>
            </a:r>
            <a:r>
              <a:rPr lang="pt-BR" dirty="0" err="1" smtClean="0"/>
              <a:t>somative</a:t>
            </a:r>
            <a:r>
              <a:rPr lang="pt-BR" dirty="0" smtClean="0"/>
              <a:t> </a:t>
            </a:r>
            <a:r>
              <a:rPr lang="pt-BR" dirty="0" err="1" smtClean="0"/>
              <a:t>assessment</a:t>
            </a:r>
            <a:endParaRPr lang="pt-BR" dirty="0" smtClean="0"/>
          </a:p>
          <a:p>
            <a:pPr lvl="1"/>
            <a:r>
              <a:rPr lang="pt-BR" dirty="0" err="1" smtClean="0"/>
              <a:t>Correlation</a:t>
            </a:r>
            <a:r>
              <a:rPr lang="pt-BR" dirty="0" smtClean="0"/>
              <a:t> </a:t>
            </a:r>
            <a:r>
              <a:rPr lang="pt-BR" dirty="0" err="1" smtClean="0"/>
              <a:t>between</a:t>
            </a:r>
            <a:r>
              <a:rPr lang="pt-BR" dirty="0" smtClean="0"/>
              <a:t> </a:t>
            </a:r>
            <a:r>
              <a:rPr lang="pt-BR" dirty="0" err="1" smtClean="0"/>
              <a:t>these</a:t>
            </a:r>
            <a:r>
              <a:rPr lang="pt-BR" dirty="0" smtClean="0"/>
              <a:t> </a:t>
            </a:r>
            <a:r>
              <a:rPr lang="pt-BR" dirty="0" err="1" smtClean="0"/>
              <a:t>two</a:t>
            </a:r>
            <a:r>
              <a:rPr lang="pt-BR" dirty="0" smtClean="0"/>
              <a:t> </a:t>
            </a:r>
            <a:r>
              <a:rPr lang="pt-BR" dirty="0" err="1" smtClean="0"/>
              <a:t>factors</a:t>
            </a:r>
            <a:r>
              <a:rPr lang="pt-BR" dirty="0" smtClean="0"/>
              <a:t> are positive</a:t>
            </a:r>
          </a:p>
          <a:p>
            <a:pPr lvl="1"/>
            <a:r>
              <a:rPr lang="pt-BR" dirty="0" err="1" smtClean="0"/>
              <a:t>Normative</a:t>
            </a:r>
            <a:r>
              <a:rPr lang="pt-BR" dirty="0" smtClean="0"/>
              <a:t> </a:t>
            </a:r>
            <a:r>
              <a:rPr lang="pt-BR" dirty="0" err="1" smtClean="0"/>
              <a:t>assessment</a:t>
            </a:r>
            <a:r>
              <a:rPr lang="pt-BR" dirty="0" smtClean="0"/>
              <a:t> </a:t>
            </a:r>
            <a:r>
              <a:rPr lang="pt-BR" dirty="0" err="1" smtClean="0"/>
              <a:t>correlates</a:t>
            </a:r>
            <a:r>
              <a:rPr lang="pt-BR" dirty="0" smtClean="0"/>
              <a:t> </a:t>
            </a:r>
            <a:r>
              <a:rPr lang="pt-BR" dirty="0" err="1" smtClean="0"/>
              <a:t>positively</a:t>
            </a:r>
            <a:r>
              <a:rPr lang="pt-BR" dirty="0" smtClean="0"/>
              <a:t> </a:t>
            </a:r>
            <a:r>
              <a:rPr lang="pt-BR" dirty="0" err="1" smtClean="0"/>
              <a:t>with</a:t>
            </a:r>
            <a:r>
              <a:rPr lang="pt-BR" dirty="0" smtClean="0"/>
              <a:t> </a:t>
            </a:r>
            <a:r>
              <a:rPr lang="pt-BR" dirty="0" err="1" smtClean="0"/>
              <a:t>repetition</a:t>
            </a:r>
            <a:r>
              <a:rPr lang="pt-BR" dirty="0" smtClean="0"/>
              <a:t> </a:t>
            </a:r>
            <a:r>
              <a:rPr lang="pt-BR" dirty="0" err="1" smtClean="0"/>
              <a:t>adhesion</a:t>
            </a:r>
            <a:r>
              <a:rPr lang="pt-BR" dirty="0" smtClean="0"/>
              <a:t> </a:t>
            </a:r>
            <a:r>
              <a:rPr lang="pt-BR" dirty="0" err="1" smtClean="0"/>
              <a:t>and</a:t>
            </a:r>
            <a:r>
              <a:rPr lang="pt-BR" dirty="0" smtClean="0"/>
              <a:t> </a:t>
            </a:r>
            <a:r>
              <a:rPr lang="pt-BR" dirty="0" err="1" smtClean="0"/>
              <a:t>with</a:t>
            </a:r>
            <a:r>
              <a:rPr lang="pt-BR" dirty="0" smtClean="0"/>
              <a:t> </a:t>
            </a:r>
            <a:r>
              <a:rPr lang="pt-BR" dirty="0" err="1" smtClean="0"/>
              <a:t>the</a:t>
            </a:r>
            <a:r>
              <a:rPr lang="pt-BR" dirty="0" smtClean="0"/>
              <a:t> </a:t>
            </a:r>
            <a:r>
              <a:rPr lang="pt-BR" dirty="0" err="1" smtClean="0"/>
              <a:t>belief</a:t>
            </a:r>
            <a:r>
              <a:rPr lang="pt-BR" dirty="0" smtClean="0"/>
              <a:t> </a:t>
            </a:r>
            <a:r>
              <a:rPr lang="pt-BR" dirty="0" err="1" smtClean="0"/>
              <a:t>that</a:t>
            </a:r>
            <a:r>
              <a:rPr lang="pt-BR" dirty="0" smtClean="0"/>
              <a:t> </a:t>
            </a:r>
            <a:r>
              <a:rPr lang="pt-BR" dirty="0" err="1" smtClean="0"/>
              <a:t>children</a:t>
            </a:r>
            <a:r>
              <a:rPr lang="pt-BR" dirty="0" smtClean="0"/>
              <a:t> </a:t>
            </a:r>
            <a:r>
              <a:rPr lang="pt-BR" dirty="0" err="1" smtClean="0"/>
              <a:t>should</a:t>
            </a:r>
            <a:r>
              <a:rPr lang="pt-BR" dirty="0" smtClean="0"/>
              <a:t> repete </a:t>
            </a:r>
            <a:r>
              <a:rPr lang="pt-BR" dirty="0" err="1" smtClean="0"/>
              <a:t>earlier</a:t>
            </a:r>
            <a:endParaRPr lang="pt-BR" dirty="0" smtClean="0"/>
          </a:p>
        </p:txBody>
      </p:sp>
      <p:sp>
        <p:nvSpPr>
          <p:cNvPr id="3" name="Espaço Reservado para Número de Slide 2"/>
          <p:cNvSpPr>
            <a:spLocks noGrp="1"/>
          </p:cNvSpPr>
          <p:nvPr>
            <p:ph type="sldNum" sz="quarter" idx="12"/>
          </p:nvPr>
        </p:nvSpPr>
        <p:spPr/>
        <p:txBody>
          <a:bodyPr/>
          <a:lstStyle/>
          <a:p>
            <a:fld id="{C79565BF-8C65-467A-B1CA-975353201DAE}" type="slidenum">
              <a:rPr lang="pt-BR" smtClean="0"/>
              <a:pPr/>
              <a:t>15</a:t>
            </a:fld>
            <a:endParaRPr lang="pt-BR"/>
          </a:p>
        </p:txBody>
      </p:sp>
      <p:sp>
        <p:nvSpPr>
          <p:cNvPr id="4" name="Título 3"/>
          <p:cNvSpPr>
            <a:spLocks noGrp="1"/>
          </p:cNvSpPr>
          <p:nvPr>
            <p:ph type="title"/>
          </p:nvPr>
        </p:nvSpPr>
        <p:spPr/>
        <p:txBody>
          <a:bodyPr/>
          <a:lstStyle/>
          <a:p>
            <a:r>
              <a:rPr lang="pt-BR" dirty="0" err="1" smtClean="0"/>
              <a:t>Results</a:t>
            </a:r>
            <a:endParaRPr lang="pt-BR" dirty="0"/>
          </a:p>
        </p:txBody>
      </p:sp>
    </p:spTree>
    <p:extLst>
      <p:ext uri="{BB962C8B-B14F-4D97-AF65-F5344CB8AC3E}">
        <p14:creationId xmlns:p14="http://schemas.microsoft.com/office/powerpoint/2010/main" val="412978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err="1" smtClean="0"/>
              <a:t>Correlations</a:t>
            </a:r>
            <a:r>
              <a:rPr lang="pt-BR" dirty="0" smtClean="0"/>
              <a:t> </a:t>
            </a:r>
            <a:r>
              <a:rPr lang="pt-BR" dirty="0" err="1" smtClean="0"/>
              <a:t>between</a:t>
            </a:r>
            <a:r>
              <a:rPr lang="pt-BR" dirty="0" smtClean="0"/>
              <a:t> </a:t>
            </a:r>
            <a:r>
              <a:rPr lang="pt-BR" dirty="0" err="1" smtClean="0"/>
              <a:t>repetition</a:t>
            </a:r>
            <a:r>
              <a:rPr lang="pt-BR" dirty="0" smtClean="0"/>
              <a:t> </a:t>
            </a:r>
            <a:r>
              <a:rPr lang="pt-BR" dirty="0" err="1" smtClean="0"/>
              <a:t>factors</a:t>
            </a:r>
            <a:r>
              <a:rPr lang="pt-BR" dirty="0" smtClean="0"/>
              <a:t> </a:t>
            </a:r>
            <a:r>
              <a:rPr lang="pt-BR" dirty="0" err="1" smtClean="0"/>
              <a:t>and</a:t>
            </a:r>
            <a:r>
              <a:rPr lang="pt-BR" dirty="0" smtClean="0"/>
              <a:t> </a:t>
            </a:r>
            <a:r>
              <a:rPr lang="pt-BR" dirty="0" err="1" smtClean="0"/>
              <a:t>assessment</a:t>
            </a:r>
            <a:r>
              <a:rPr lang="pt-BR" dirty="0" smtClean="0"/>
              <a:t> </a:t>
            </a:r>
            <a:r>
              <a:rPr lang="pt-BR" dirty="0" err="1" smtClean="0"/>
              <a:t>factors</a:t>
            </a:r>
            <a:endParaRPr lang="pt-BR" dirty="0"/>
          </a:p>
        </p:txBody>
      </p:sp>
      <p:sp>
        <p:nvSpPr>
          <p:cNvPr id="3" name="Espaço Reservado para Número de Slide 2"/>
          <p:cNvSpPr>
            <a:spLocks noGrp="1"/>
          </p:cNvSpPr>
          <p:nvPr>
            <p:ph type="sldNum" sz="quarter" idx="12"/>
          </p:nvPr>
        </p:nvSpPr>
        <p:spPr/>
        <p:txBody>
          <a:bodyPr/>
          <a:lstStyle/>
          <a:p>
            <a:fld id="{C79565BF-8C65-467A-B1CA-975353201DAE}" type="slidenum">
              <a:rPr lang="pt-BR" smtClean="0"/>
              <a:pPr/>
              <a:t>16</a:t>
            </a:fld>
            <a:endParaRPr lang="pt-BR"/>
          </a:p>
        </p:txBody>
      </p:sp>
      <p:sp>
        <p:nvSpPr>
          <p:cNvPr id="4" name="Título 3"/>
          <p:cNvSpPr>
            <a:spLocks noGrp="1"/>
          </p:cNvSpPr>
          <p:nvPr>
            <p:ph type="title"/>
          </p:nvPr>
        </p:nvSpPr>
        <p:spPr/>
        <p:txBody>
          <a:bodyPr/>
          <a:lstStyle/>
          <a:p>
            <a:r>
              <a:rPr lang="pt-BR" dirty="0" err="1" smtClean="0"/>
              <a:t>Results</a:t>
            </a:r>
            <a:endParaRPr lang="pt-BR" dirty="0"/>
          </a:p>
        </p:txBody>
      </p:sp>
      <p:graphicFrame>
        <p:nvGraphicFramePr>
          <p:cNvPr id="5" name="Espaço Reservado para Conteúdo 4"/>
          <p:cNvGraphicFramePr>
            <a:graphicFrameLocks/>
          </p:cNvGraphicFramePr>
          <p:nvPr>
            <p:extLst>
              <p:ext uri="{D42A27DB-BD31-4B8C-83A1-F6EECF244321}">
                <p14:modId xmlns:p14="http://schemas.microsoft.com/office/powerpoint/2010/main" val="732073834"/>
              </p:ext>
            </p:extLst>
          </p:nvPr>
        </p:nvGraphicFramePr>
        <p:xfrm>
          <a:off x="1331999" y="2852936"/>
          <a:ext cx="6480001" cy="1706880"/>
        </p:xfrm>
        <a:graphic>
          <a:graphicData uri="http://schemas.openxmlformats.org/drawingml/2006/table">
            <a:tbl>
              <a:tblPr firstRow="1" firstCol="1" bandRow="1">
                <a:tableStyleId>{5C22544A-7EE6-4342-B048-85BDC9FD1C3A}</a:tableStyleId>
              </a:tblPr>
              <a:tblGrid>
                <a:gridCol w="2746722"/>
                <a:gridCol w="1245080"/>
                <a:gridCol w="1245080"/>
                <a:gridCol w="1243119"/>
              </a:tblGrid>
              <a:tr h="60801">
                <a:tc>
                  <a:txBody>
                    <a:bodyPr/>
                    <a:lstStyle/>
                    <a:p>
                      <a:pPr algn="ctr">
                        <a:spcAft>
                          <a:spcPts val="0"/>
                        </a:spcAft>
                      </a:pPr>
                      <a:r>
                        <a:rPr lang="fr-BE" sz="1400" dirty="0">
                          <a:effectLst/>
                        </a:rPr>
                        <a:t> </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400" dirty="0" smtClean="0">
                          <a:effectLst/>
                        </a:rPr>
                        <a:t>Repetition</a:t>
                      </a:r>
                      <a:r>
                        <a:rPr lang="fr-BE" sz="1400" baseline="0" dirty="0" smtClean="0">
                          <a:effectLst/>
                        </a:rPr>
                        <a:t> concordance</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400" dirty="0" smtClean="0">
                          <a:effectLst/>
                        </a:rPr>
                        <a:t>Negative social affective effets</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400" dirty="0" smtClean="0">
                          <a:effectLst/>
                        </a:rPr>
                        <a:t>Earlier repetition</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spcAft>
                          <a:spcPts val="0"/>
                        </a:spcAft>
                      </a:pPr>
                      <a:r>
                        <a:rPr lang="fr-BE" sz="1400">
                          <a:effectLst/>
                        </a:rPr>
                        <a:t>Evaluation formative (F1)</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0.09</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0.16</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0.09</a:t>
                      </a:r>
                      <a:endParaRPr lang="pt-BR" sz="14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spcAft>
                          <a:spcPts val="0"/>
                        </a:spcAft>
                      </a:pPr>
                      <a:r>
                        <a:rPr lang="fr-BE" sz="1400" dirty="0">
                          <a:effectLst/>
                        </a:rPr>
                        <a:t>Evaluation sommative critériée (F2)</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0.18</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0.14</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dirty="0">
                          <a:effectLst/>
                        </a:rPr>
                        <a:t>0.16</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spcAft>
                          <a:spcPts val="0"/>
                        </a:spcAft>
                      </a:pPr>
                      <a:r>
                        <a:rPr lang="fr-BE" sz="1400">
                          <a:effectLst/>
                        </a:rPr>
                        <a:t>Evaluation normative(F3)</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0.43</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0.01</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dirty="0">
                          <a:effectLst/>
                        </a:rPr>
                        <a:t>0.33</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527339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a:bodyPr>
          <a:lstStyle/>
          <a:p>
            <a:r>
              <a:rPr lang="pt-BR" sz="3000" dirty="0" err="1" smtClean="0"/>
              <a:t>Beliefs</a:t>
            </a:r>
            <a:r>
              <a:rPr lang="pt-BR" sz="3000" dirty="0" smtClean="0"/>
              <a:t> </a:t>
            </a:r>
            <a:r>
              <a:rPr lang="pt-BR" sz="3000" dirty="0" err="1" smtClean="0"/>
              <a:t>concerning</a:t>
            </a:r>
            <a:r>
              <a:rPr lang="pt-BR" sz="3000" dirty="0" smtClean="0"/>
              <a:t> justice </a:t>
            </a:r>
            <a:r>
              <a:rPr lang="pt-BR" sz="3000" dirty="0" err="1" smtClean="0"/>
              <a:t>principles</a:t>
            </a:r>
            <a:endParaRPr lang="pt-BR" sz="3000" dirty="0" smtClean="0"/>
          </a:p>
          <a:p>
            <a:pPr lvl="1"/>
            <a:r>
              <a:rPr lang="pt-BR" sz="2600" dirty="0" err="1" smtClean="0"/>
              <a:t>There</a:t>
            </a:r>
            <a:r>
              <a:rPr lang="pt-BR" sz="2600" dirty="0" smtClean="0"/>
              <a:t> are </a:t>
            </a:r>
            <a:r>
              <a:rPr lang="pt-BR" sz="2600" dirty="0" err="1" smtClean="0"/>
              <a:t>three</a:t>
            </a:r>
            <a:r>
              <a:rPr lang="pt-BR" sz="2600" dirty="0" smtClean="0"/>
              <a:t> </a:t>
            </a:r>
            <a:r>
              <a:rPr lang="pt-BR" sz="2600" dirty="0" err="1" smtClean="0"/>
              <a:t>conceptions</a:t>
            </a:r>
            <a:r>
              <a:rPr lang="pt-BR" sz="2600" dirty="0" smtClean="0"/>
              <a:t> </a:t>
            </a:r>
            <a:r>
              <a:rPr lang="pt-BR" sz="2600" dirty="0" err="1" smtClean="0"/>
              <a:t>of</a:t>
            </a:r>
            <a:r>
              <a:rPr lang="pt-BR" sz="2600" dirty="0" smtClean="0"/>
              <a:t> </a:t>
            </a:r>
            <a:r>
              <a:rPr lang="pt-BR" sz="2600" dirty="0" err="1" smtClean="0"/>
              <a:t>education’s</a:t>
            </a:r>
            <a:r>
              <a:rPr lang="pt-BR" sz="2600" dirty="0" smtClean="0"/>
              <a:t> role: </a:t>
            </a:r>
            <a:r>
              <a:rPr lang="pt-BR" sz="2600" dirty="0" err="1" smtClean="0"/>
              <a:t>an</a:t>
            </a:r>
            <a:r>
              <a:rPr lang="pt-BR" sz="2600" dirty="0" smtClean="0"/>
              <a:t> </a:t>
            </a:r>
            <a:r>
              <a:rPr lang="pt-BR" sz="2600" dirty="0" err="1" smtClean="0"/>
              <a:t>elitist</a:t>
            </a:r>
            <a:r>
              <a:rPr lang="pt-BR" sz="2600" dirty="0" smtClean="0"/>
              <a:t> </a:t>
            </a:r>
            <a:r>
              <a:rPr lang="pt-BR" sz="2600" dirty="0" err="1" smtClean="0"/>
              <a:t>one</a:t>
            </a:r>
            <a:r>
              <a:rPr lang="pt-BR" sz="2600" dirty="0" smtClean="0"/>
              <a:t>; a </a:t>
            </a:r>
            <a:r>
              <a:rPr lang="pt-BR" sz="2600" dirty="0" err="1" smtClean="0"/>
              <a:t>compensatory</a:t>
            </a:r>
            <a:r>
              <a:rPr lang="pt-BR" sz="2600" dirty="0" smtClean="0"/>
              <a:t> </a:t>
            </a:r>
            <a:r>
              <a:rPr lang="pt-BR" sz="2600" dirty="0" err="1" smtClean="0"/>
              <a:t>one</a:t>
            </a:r>
            <a:r>
              <a:rPr lang="pt-BR" sz="2600" dirty="0" smtClean="0"/>
              <a:t>; </a:t>
            </a:r>
            <a:r>
              <a:rPr lang="pt-BR" sz="2600" dirty="0" err="1" smtClean="0"/>
              <a:t>and</a:t>
            </a:r>
            <a:r>
              <a:rPr lang="pt-BR" sz="2600" dirty="0" smtClean="0"/>
              <a:t> </a:t>
            </a:r>
            <a:r>
              <a:rPr lang="pt-BR" sz="2600" dirty="0" err="1" smtClean="0"/>
              <a:t>equality</a:t>
            </a:r>
            <a:r>
              <a:rPr lang="pt-BR" sz="2600" dirty="0" smtClean="0"/>
              <a:t> </a:t>
            </a:r>
            <a:r>
              <a:rPr lang="pt-BR" sz="2600" dirty="0" err="1" smtClean="0"/>
              <a:t>of</a:t>
            </a:r>
            <a:r>
              <a:rPr lang="pt-BR" sz="2600" dirty="0" smtClean="0"/>
              <a:t> </a:t>
            </a:r>
            <a:r>
              <a:rPr lang="pt-BR" sz="2600" dirty="0" err="1" smtClean="0"/>
              <a:t>treatment</a:t>
            </a:r>
            <a:endParaRPr lang="pt-BR" sz="2600" dirty="0" smtClean="0"/>
          </a:p>
          <a:p>
            <a:pPr lvl="1"/>
            <a:r>
              <a:rPr lang="pt-BR" sz="2600" dirty="0" err="1" smtClean="0"/>
              <a:t>Teachers</a:t>
            </a:r>
            <a:r>
              <a:rPr lang="pt-BR" sz="2600" dirty="0" smtClean="0"/>
              <a:t> </a:t>
            </a:r>
            <a:r>
              <a:rPr lang="pt-BR" sz="2600" dirty="0" err="1" smtClean="0"/>
              <a:t>adhere</a:t>
            </a:r>
            <a:r>
              <a:rPr lang="pt-BR" sz="2600" dirty="0" smtClean="0"/>
              <a:t> to </a:t>
            </a:r>
            <a:r>
              <a:rPr lang="pt-BR" sz="2600" dirty="0" err="1" smtClean="0"/>
              <a:t>equality</a:t>
            </a:r>
            <a:r>
              <a:rPr lang="pt-BR" sz="2600" dirty="0" smtClean="0"/>
              <a:t> </a:t>
            </a:r>
            <a:r>
              <a:rPr lang="pt-BR" sz="2600" dirty="0" err="1" smtClean="0"/>
              <a:t>of</a:t>
            </a:r>
            <a:r>
              <a:rPr lang="pt-BR" sz="2600" dirty="0" smtClean="0"/>
              <a:t> </a:t>
            </a:r>
            <a:r>
              <a:rPr lang="pt-BR" sz="2600" dirty="0" err="1" smtClean="0"/>
              <a:t>treatment</a:t>
            </a:r>
            <a:r>
              <a:rPr lang="pt-BR" sz="2600" dirty="0" smtClean="0"/>
              <a:t> </a:t>
            </a:r>
            <a:r>
              <a:rPr lang="pt-BR" sz="2600" dirty="0" err="1" smtClean="0"/>
              <a:t>and</a:t>
            </a:r>
            <a:r>
              <a:rPr lang="pt-BR" sz="2600" dirty="0" smtClean="0"/>
              <a:t> </a:t>
            </a:r>
            <a:r>
              <a:rPr lang="pt-BR" sz="2600" dirty="0" err="1" smtClean="0"/>
              <a:t>compensatory</a:t>
            </a:r>
            <a:r>
              <a:rPr lang="pt-BR" sz="2600" dirty="0" smtClean="0"/>
              <a:t> perspective</a:t>
            </a:r>
          </a:p>
          <a:p>
            <a:pPr lvl="1"/>
            <a:r>
              <a:rPr lang="pt-BR" sz="2600" dirty="0" err="1" smtClean="0"/>
              <a:t>Elitist</a:t>
            </a:r>
            <a:r>
              <a:rPr lang="pt-BR" sz="2600" dirty="0" smtClean="0"/>
              <a:t> </a:t>
            </a:r>
            <a:r>
              <a:rPr lang="pt-BR" sz="2600" dirty="0" err="1" smtClean="0"/>
              <a:t>conception</a:t>
            </a:r>
            <a:r>
              <a:rPr lang="pt-BR" sz="2600" dirty="0" smtClean="0"/>
              <a:t> correlates </a:t>
            </a:r>
            <a:r>
              <a:rPr lang="pt-BR" sz="2600" dirty="0" err="1" smtClean="0"/>
              <a:t>positively</a:t>
            </a:r>
            <a:r>
              <a:rPr lang="pt-BR" sz="2600" dirty="0" smtClean="0"/>
              <a:t> </a:t>
            </a:r>
            <a:r>
              <a:rPr lang="pt-BR" sz="2600" dirty="0" err="1" smtClean="0"/>
              <a:t>with</a:t>
            </a:r>
            <a:r>
              <a:rPr lang="pt-BR" sz="2600" dirty="0" smtClean="0"/>
              <a:t> </a:t>
            </a:r>
            <a:r>
              <a:rPr lang="pt-BR" sz="2600" dirty="0" err="1" smtClean="0"/>
              <a:t>repetition</a:t>
            </a:r>
            <a:r>
              <a:rPr lang="pt-BR" sz="2600" dirty="0" smtClean="0"/>
              <a:t> </a:t>
            </a:r>
            <a:r>
              <a:rPr lang="pt-BR" sz="2600" dirty="0" err="1" smtClean="0"/>
              <a:t>belief</a:t>
            </a:r>
            <a:r>
              <a:rPr lang="pt-BR" sz="2600" dirty="0" smtClean="0"/>
              <a:t> </a:t>
            </a:r>
            <a:r>
              <a:rPr lang="pt-BR" sz="2600" dirty="0" err="1" smtClean="0"/>
              <a:t>and</a:t>
            </a:r>
            <a:r>
              <a:rPr lang="pt-BR" sz="2600" dirty="0" smtClean="0"/>
              <a:t> </a:t>
            </a:r>
            <a:r>
              <a:rPr lang="pt-BR" sz="2600" dirty="0" err="1" smtClean="0"/>
              <a:t>earlier</a:t>
            </a:r>
            <a:r>
              <a:rPr lang="pt-BR" sz="2600" dirty="0" smtClean="0"/>
              <a:t> </a:t>
            </a:r>
            <a:r>
              <a:rPr lang="pt-BR" sz="2600" dirty="0" err="1" smtClean="0"/>
              <a:t>repetition</a:t>
            </a:r>
            <a:endParaRPr lang="pt-BR" sz="2600" dirty="0" smtClean="0"/>
          </a:p>
          <a:p>
            <a:pPr lvl="1"/>
            <a:endParaRPr lang="pt-BR" dirty="0"/>
          </a:p>
        </p:txBody>
      </p:sp>
      <p:sp>
        <p:nvSpPr>
          <p:cNvPr id="3" name="Espaço Reservado para Número de Slide 2"/>
          <p:cNvSpPr>
            <a:spLocks noGrp="1"/>
          </p:cNvSpPr>
          <p:nvPr>
            <p:ph type="sldNum" sz="quarter" idx="12"/>
          </p:nvPr>
        </p:nvSpPr>
        <p:spPr/>
        <p:txBody>
          <a:bodyPr/>
          <a:lstStyle/>
          <a:p>
            <a:fld id="{C79565BF-8C65-467A-B1CA-975353201DAE}" type="slidenum">
              <a:rPr lang="pt-BR" smtClean="0"/>
              <a:pPr/>
              <a:t>17</a:t>
            </a:fld>
            <a:endParaRPr lang="pt-BR"/>
          </a:p>
        </p:txBody>
      </p:sp>
      <p:sp>
        <p:nvSpPr>
          <p:cNvPr id="4" name="Título 3"/>
          <p:cNvSpPr>
            <a:spLocks noGrp="1"/>
          </p:cNvSpPr>
          <p:nvPr>
            <p:ph type="title"/>
          </p:nvPr>
        </p:nvSpPr>
        <p:spPr/>
        <p:txBody>
          <a:bodyPr/>
          <a:lstStyle/>
          <a:p>
            <a:r>
              <a:rPr lang="pt-BR" dirty="0" err="1" smtClean="0"/>
              <a:t>Results</a:t>
            </a:r>
            <a:endParaRPr lang="pt-BR" dirty="0"/>
          </a:p>
        </p:txBody>
      </p:sp>
    </p:spTree>
    <p:extLst>
      <p:ext uri="{BB962C8B-B14F-4D97-AF65-F5344CB8AC3E}">
        <p14:creationId xmlns:p14="http://schemas.microsoft.com/office/powerpoint/2010/main" val="1181382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err="1"/>
              <a:t>Correlations</a:t>
            </a:r>
            <a:r>
              <a:rPr lang="pt-BR" dirty="0"/>
              <a:t> </a:t>
            </a:r>
            <a:r>
              <a:rPr lang="pt-BR" dirty="0" err="1"/>
              <a:t>between</a:t>
            </a:r>
            <a:r>
              <a:rPr lang="pt-BR" dirty="0"/>
              <a:t> </a:t>
            </a:r>
            <a:r>
              <a:rPr lang="pt-BR" dirty="0" err="1"/>
              <a:t>repetition</a:t>
            </a:r>
            <a:r>
              <a:rPr lang="pt-BR" dirty="0"/>
              <a:t> </a:t>
            </a:r>
            <a:r>
              <a:rPr lang="pt-BR" dirty="0" err="1"/>
              <a:t>factors</a:t>
            </a:r>
            <a:r>
              <a:rPr lang="pt-BR" dirty="0"/>
              <a:t> </a:t>
            </a:r>
            <a:r>
              <a:rPr lang="pt-BR" dirty="0" err="1"/>
              <a:t>and</a:t>
            </a:r>
            <a:r>
              <a:rPr lang="pt-BR" dirty="0"/>
              <a:t> </a:t>
            </a:r>
            <a:r>
              <a:rPr lang="pt-BR" dirty="0" smtClean="0"/>
              <a:t>justice </a:t>
            </a:r>
            <a:r>
              <a:rPr lang="pt-BR" dirty="0" err="1" smtClean="0"/>
              <a:t>principles</a:t>
            </a:r>
            <a:r>
              <a:rPr lang="pt-BR" dirty="0" smtClean="0"/>
              <a:t> </a:t>
            </a:r>
            <a:r>
              <a:rPr lang="pt-BR" dirty="0" err="1"/>
              <a:t>factors</a:t>
            </a:r>
            <a:endParaRPr lang="pt-BR" dirty="0"/>
          </a:p>
          <a:p>
            <a:endParaRPr lang="pt-BR" dirty="0"/>
          </a:p>
        </p:txBody>
      </p:sp>
      <p:sp>
        <p:nvSpPr>
          <p:cNvPr id="3" name="Espaço Reservado para Número de Slide 2"/>
          <p:cNvSpPr>
            <a:spLocks noGrp="1"/>
          </p:cNvSpPr>
          <p:nvPr>
            <p:ph type="sldNum" sz="quarter" idx="12"/>
          </p:nvPr>
        </p:nvSpPr>
        <p:spPr/>
        <p:txBody>
          <a:bodyPr/>
          <a:lstStyle/>
          <a:p>
            <a:fld id="{C79565BF-8C65-467A-B1CA-975353201DAE}" type="slidenum">
              <a:rPr lang="pt-BR" smtClean="0"/>
              <a:pPr/>
              <a:t>18</a:t>
            </a:fld>
            <a:endParaRPr lang="pt-BR"/>
          </a:p>
        </p:txBody>
      </p:sp>
      <p:sp>
        <p:nvSpPr>
          <p:cNvPr id="4" name="Título 3"/>
          <p:cNvSpPr>
            <a:spLocks noGrp="1"/>
          </p:cNvSpPr>
          <p:nvPr>
            <p:ph type="title"/>
          </p:nvPr>
        </p:nvSpPr>
        <p:spPr/>
        <p:txBody>
          <a:bodyPr/>
          <a:lstStyle/>
          <a:p>
            <a:r>
              <a:rPr lang="pt-BR" dirty="0" err="1" smtClean="0"/>
              <a:t>Results</a:t>
            </a:r>
            <a:endParaRPr lang="pt-BR" dirty="0"/>
          </a:p>
        </p:txBody>
      </p:sp>
      <p:graphicFrame>
        <p:nvGraphicFramePr>
          <p:cNvPr id="5" name="Tabela 4"/>
          <p:cNvGraphicFramePr>
            <a:graphicFrameLocks noGrp="1"/>
          </p:cNvGraphicFramePr>
          <p:nvPr>
            <p:extLst>
              <p:ext uri="{D42A27DB-BD31-4B8C-83A1-F6EECF244321}">
                <p14:modId xmlns:p14="http://schemas.microsoft.com/office/powerpoint/2010/main" val="270515370"/>
              </p:ext>
            </p:extLst>
          </p:nvPr>
        </p:nvGraphicFramePr>
        <p:xfrm>
          <a:off x="2022470" y="2780928"/>
          <a:ext cx="5099059" cy="1706880"/>
        </p:xfrm>
        <a:graphic>
          <a:graphicData uri="http://schemas.openxmlformats.org/drawingml/2006/table">
            <a:tbl>
              <a:tblPr firstRow="1" firstCol="1" bandRow="1">
                <a:tableStyleId>{5C22544A-7EE6-4342-B048-85BDC9FD1C3A}</a:tableStyleId>
              </a:tblPr>
              <a:tblGrid>
                <a:gridCol w="1965228"/>
                <a:gridCol w="1045159"/>
                <a:gridCol w="1045159"/>
                <a:gridCol w="1043513"/>
              </a:tblGrid>
              <a:tr h="0">
                <a:tc>
                  <a:txBody>
                    <a:bodyPr/>
                    <a:lstStyle/>
                    <a:p>
                      <a:pPr algn="ctr">
                        <a:spcAft>
                          <a:spcPts val="0"/>
                        </a:spcAft>
                      </a:pPr>
                      <a:r>
                        <a:rPr lang="fr-BE" sz="1400" dirty="0">
                          <a:effectLst/>
                        </a:rPr>
                        <a:t> </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400" dirty="0" smtClean="0">
                          <a:effectLst/>
                        </a:rPr>
                        <a:t>Repetition</a:t>
                      </a:r>
                      <a:r>
                        <a:rPr lang="fr-BE" sz="1400" baseline="0" dirty="0" smtClean="0">
                          <a:effectLst/>
                        </a:rPr>
                        <a:t> concordance</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400" dirty="0" smtClean="0">
                          <a:effectLst/>
                        </a:rPr>
                        <a:t>Negative social affective effets</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400" dirty="0" smtClean="0">
                          <a:effectLst/>
                        </a:rPr>
                        <a:t>Earlier repetition</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spcAft>
                          <a:spcPts val="0"/>
                        </a:spcAft>
                      </a:pPr>
                      <a:r>
                        <a:rPr lang="fr-BE" sz="1400">
                          <a:effectLst/>
                        </a:rPr>
                        <a:t>Perspective élitiste</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0.30</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0.02</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0.24</a:t>
                      </a:r>
                      <a:endParaRPr lang="pt-BR" sz="14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spcAft>
                          <a:spcPts val="0"/>
                        </a:spcAft>
                      </a:pPr>
                      <a:r>
                        <a:rPr lang="fr-BE" sz="1400" dirty="0">
                          <a:effectLst/>
                        </a:rPr>
                        <a:t>Perspective compensatoire</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0.12</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0.22</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0.13</a:t>
                      </a:r>
                      <a:endParaRPr lang="pt-BR" sz="14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spcAft>
                          <a:spcPts val="0"/>
                        </a:spcAft>
                      </a:pPr>
                      <a:r>
                        <a:rPr lang="fr-BE" sz="1400">
                          <a:effectLst/>
                        </a:rPr>
                        <a:t>Egalité de traitement</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0.03</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a:effectLst/>
                        </a:rPr>
                        <a:t>0.12</a:t>
                      </a:r>
                      <a:endParaRPr lang="pt-BR" sz="14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400" dirty="0">
                          <a:effectLst/>
                        </a:rPr>
                        <a:t>0.07</a:t>
                      </a:r>
                      <a:endParaRPr lang="pt-BR" sz="1400" dirty="0">
                        <a:effectLst/>
                        <a:latin typeface="Calibri" panose="020F0502020204030204" pitchFamily="34" charset="0"/>
                        <a:ea typeface="MS ??"/>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7870520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smtClean="0"/>
              <a:t>Linear </a:t>
            </a:r>
            <a:r>
              <a:rPr lang="pt-BR" dirty="0" err="1" smtClean="0"/>
              <a:t>regressions</a:t>
            </a:r>
            <a:r>
              <a:rPr lang="pt-BR" dirty="0" smtClean="0"/>
              <a:t> </a:t>
            </a:r>
            <a:r>
              <a:rPr lang="pt-BR" dirty="0" err="1" smtClean="0"/>
              <a:t>to</a:t>
            </a:r>
            <a:r>
              <a:rPr lang="pt-BR" dirty="0" smtClean="0"/>
              <a:t> </a:t>
            </a:r>
            <a:r>
              <a:rPr lang="pt-BR" dirty="0" err="1" smtClean="0"/>
              <a:t>explain</a:t>
            </a:r>
            <a:r>
              <a:rPr lang="pt-BR" dirty="0" smtClean="0"/>
              <a:t> </a:t>
            </a:r>
            <a:r>
              <a:rPr lang="pt-BR" dirty="0" err="1" smtClean="0"/>
              <a:t>repetition</a:t>
            </a:r>
            <a:r>
              <a:rPr lang="pt-BR" dirty="0" smtClean="0"/>
              <a:t> </a:t>
            </a:r>
            <a:r>
              <a:rPr lang="pt-BR" dirty="0" err="1" smtClean="0"/>
              <a:t>belief</a:t>
            </a:r>
            <a:r>
              <a:rPr lang="pt-BR" dirty="0" smtClean="0"/>
              <a:t> </a:t>
            </a:r>
            <a:r>
              <a:rPr lang="pt-BR" dirty="0" err="1" smtClean="0"/>
              <a:t>reveal</a:t>
            </a:r>
            <a:r>
              <a:rPr lang="pt-BR" dirty="0" smtClean="0"/>
              <a:t> </a:t>
            </a:r>
            <a:r>
              <a:rPr lang="pt-BR" dirty="0" err="1" smtClean="0"/>
              <a:t>that</a:t>
            </a:r>
            <a:r>
              <a:rPr lang="pt-BR" dirty="0" smtClean="0"/>
              <a:t> </a:t>
            </a:r>
            <a:r>
              <a:rPr lang="pt-BR" dirty="0" err="1" smtClean="0"/>
              <a:t>teachers</a:t>
            </a:r>
            <a:r>
              <a:rPr lang="pt-BR" dirty="0" smtClean="0"/>
              <a:t> more </a:t>
            </a:r>
            <a:r>
              <a:rPr lang="pt-BR" dirty="0" err="1" smtClean="0"/>
              <a:t>favorable</a:t>
            </a:r>
            <a:r>
              <a:rPr lang="pt-BR" dirty="0" smtClean="0"/>
              <a:t> </a:t>
            </a:r>
            <a:r>
              <a:rPr lang="pt-BR" dirty="0" err="1" smtClean="0"/>
              <a:t>to</a:t>
            </a:r>
            <a:r>
              <a:rPr lang="pt-BR" dirty="0" smtClean="0"/>
              <a:t> it are:</a:t>
            </a:r>
          </a:p>
          <a:p>
            <a:pPr lvl="1"/>
            <a:r>
              <a:rPr lang="pt-BR" dirty="0" err="1" smtClean="0"/>
              <a:t>Older</a:t>
            </a:r>
            <a:endParaRPr lang="pt-BR" dirty="0" smtClean="0"/>
          </a:p>
          <a:p>
            <a:pPr lvl="1"/>
            <a:r>
              <a:rPr lang="pt-BR" dirty="0" smtClean="0"/>
              <a:t>Black</a:t>
            </a:r>
          </a:p>
          <a:p>
            <a:pPr lvl="1"/>
            <a:r>
              <a:rPr lang="pt-BR" dirty="0" err="1" smtClean="0"/>
              <a:t>With</a:t>
            </a:r>
            <a:r>
              <a:rPr lang="pt-BR" dirty="0" smtClean="0"/>
              <a:t> </a:t>
            </a:r>
            <a:r>
              <a:rPr lang="pt-BR" dirty="0" err="1" smtClean="0"/>
              <a:t>master</a:t>
            </a:r>
            <a:r>
              <a:rPr lang="pt-BR" dirty="0" smtClean="0"/>
              <a:t> </a:t>
            </a:r>
            <a:r>
              <a:rPr lang="pt-BR" dirty="0" err="1" smtClean="0"/>
              <a:t>and</a:t>
            </a:r>
            <a:r>
              <a:rPr lang="pt-BR" dirty="0" smtClean="0"/>
              <a:t> </a:t>
            </a:r>
            <a:r>
              <a:rPr lang="pt-BR" dirty="0" err="1" smtClean="0"/>
              <a:t>doctorate</a:t>
            </a:r>
            <a:r>
              <a:rPr lang="pt-BR" dirty="0" smtClean="0"/>
              <a:t> </a:t>
            </a:r>
            <a:r>
              <a:rPr lang="pt-BR" dirty="0" err="1" smtClean="0"/>
              <a:t>degree</a:t>
            </a:r>
            <a:r>
              <a:rPr lang="pt-BR" dirty="0" smtClean="0"/>
              <a:t> (</a:t>
            </a:r>
            <a:r>
              <a:rPr lang="pt-BR" dirty="0" err="1" smtClean="0"/>
              <a:t>relative</a:t>
            </a:r>
            <a:r>
              <a:rPr lang="pt-BR" dirty="0" smtClean="0"/>
              <a:t> </a:t>
            </a:r>
            <a:r>
              <a:rPr lang="pt-BR" dirty="0" err="1" smtClean="0"/>
              <a:t>to</a:t>
            </a:r>
            <a:r>
              <a:rPr lang="pt-BR" dirty="0" smtClean="0"/>
              <a:t> </a:t>
            </a:r>
            <a:r>
              <a:rPr lang="pt-BR" dirty="0" err="1" smtClean="0"/>
              <a:t>higher</a:t>
            </a:r>
            <a:r>
              <a:rPr lang="pt-BR" dirty="0" smtClean="0"/>
              <a:t> </a:t>
            </a:r>
            <a:r>
              <a:rPr lang="pt-BR" dirty="0" err="1" smtClean="0"/>
              <a:t>degree</a:t>
            </a:r>
            <a:r>
              <a:rPr lang="pt-BR" dirty="0" smtClean="0"/>
              <a:t>)</a:t>
            </a:r>
          </a:p>
          <a:p>
            <a:pPr lvl="1"/>
            <a:r>
              <a:rPr lang="pt-BR" dirty="0" smtClean="0"/>
              <a:t>More </a:t>
            </a:r>
            <a:r>
              <a:rPr lang="pt-BR" dirty="0" err="1" smtClean="0"/>
              <a:t>experient</a:t>
            </a:r>
            <a:endParaRPr lang="pt-BR" dirty="0" smtClean="0"/>
          </a:p>
          <a:p>
            <a:pPr lvl="1"/>
            <a:r>
              <a:rPr lang="pt-BR" dirty="0" err="1" smtClean="0"/>
              <a:t>Know</a:t>
            </a:r>
            <a:r>
              <a:rPr lang="pt-BR" dirty="0" smtClean="0"/>
              <a:t> </a:t>
            </a:r>
            <a:r>
              <a:rPr lang="pt-BR" dirty="0" err="1" smtClean="0"/>
              <a:t>less</a:t>
            </a:r>
            <a:r>
              <a:rPr lang="pt-BR" dirty="0" smtClean="0"/>
              <a:t> </a:t>
            </a:r>
            <a:r>
              <a:rPr lang="pt-BR" dirty="0" err="1" smtClean="0"/>
              <a:t>the</a:t>
            </a:r>
            <a:r>
              <a:rPr lang="pt-BR" dirty="0" smtClean="0"/>
              <a:t> </a:t>
            </a:r>
            <a:r>
              <a:rPr lang="pt-BR" dirty="0" err="1" smtClean="0"/>
              <a:t>research</a:t>
            </a:r>
            <a:endParaRPr lang="pt-BR" dirty="0" smtClean="0"/>
          </a:p>
          <a:p>
            <a:pPr lvl="1"/>
            <a:r>
              <a:rPr lang="pt-BR" dirty="0" smtClean="0"/>
              <a:t>Live in South (</a:t>
            </a:r>
            <a:r>
              <a:rPr lang="pt-BR" dirty="0" err="1" smtClean="0"/>
              <a:t>relative</a:t>
            </a:r>
            <a:r>
              <a:rPr lang="pt-BR" dirty="0" smtClean="0"/>
              <a:t> </a:t>
            </a:r>
            <a:r>
              <a:rPr lang="pt-BR" dirty="0" err="1" smtClean="0"/>
              <a:t>to</a:t>
            </a:r>
            <a:r>
              <a:rPr lang="pt-BR" dirty="0" smtClean="0"/>
              <a:t> </a:t>
            </a:r>
            <a:r>
              <a:rPr lang="pt-BR" dirty="0" err="1" smtClean="0"/>
              <a:t>Southeast</a:t>
            </a:r>
            <a:r>
              <a:rPr lang="pt-BR" dirty="0" smtClean="0"/>
              <a:t>)</a:t>
            </a:r>
          </a:p>
          <a:p>
            <a:pPr lvl="1"/>
            <a:endParaRPr lang="pt-BR" dirty="0"/>
          </a:p>
        </p:txBody>
      </p:sp>
      <p:sp>
        <p:nvSpPr>
          <p:cNvPr id="3" name="Espaço Reservado para Número de Slide 2"/>
          <p:cNvSpPr>
            <a:spLocks noGrp="1"/>
          </p:cNvSpPr>
          <p:nvPr>
            <p:ph type="sldNum" sz="quarter" idx="12"/>
          </p:nvPr>
        </p:nvSpPr>
        <p:spPr/>
        <p:txBody>
          <a:bodyPr/>
          <a:lstStyle/>
          <a:p>
            <a:fld id="{C79565BF-8C65-467A-B1CA-975353201DAE}" type="slidenum">
              <a:rPr lang="pt-BR" smtClean="0"/>
              <a:pPr/>
              <a:t>19</a:t>
            </a:fld>
            <a:endParaRPr lang="pt-BR"/>
          </a:p>
        </p:txBody>
      </p:sp>
      <p:sp>
        <p:nvSpPr>
          <p:cNvPr id="4" name="Título 3"/>
          <p:cNvSpPr>
            <a:spLocks noGrp="1"/>
          </p:cNvSpPr>
          <p:nvPr>
            <p:ph type="title"/>
          </p:nvPr>
        </p:nvSpPr>
        <p:spPr/>
        <p:txBody>
          <a:bodyPr/>
          <a:lstStyle/>
          <a:p>
            <a:r>
              <a:rPr lang="pt-BR" dirty="0" err="1" smtClean="0"/>
              <a:t>Results</a:t>
            </a:r>
            <a:endParaRPr lang="pt-BR" dirty="0"/>
          </a:p>
        </p:txBody>
      </p:sp>
    </p:spTree>
    <p:extLst>
      <p:ext uri="{BB962C8B-B14F-4D97-AF65-F5344CB8AC3E}">
        <p14:creationId xmlns:p14="http://schemas.microsoft.com/office/powerpoint/2010/main" val="1712521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smtClean="0"/>
              <a:t>Cenpec</a:t>
            </a:r>
            <a:endParaRPr lang="pt-BR" dirty="0"/>
          </a:p>
        </p:txBody>
      </p:sp>
      <p:sp>
        <p:nvSpPr>
          <p:cNvPr id="5" name="Espaço Reservado para Conteúdo 4"/>
          <p:cNvSpPr>
            <a:spLocks noGrp="1"/>
          </p:cNvSpPr>
          <p:nvPr>
            <p:ph idx="1"/>
          </p:nvPr>
        </p:nvSpPr>
        <p:spPr/>
        <p:txBody>
          <a:bodyPr>
            <a:normAutofit/>
          </a:bodyPr>
          <a:lstStyle/>
          <a:p>
            <a:r>
              <a:rPr lang="en-US" sz="2000" dirty="0" smtClean="0"/>
              <a:t>Founded </a:t>
            </a:r>
            <a:r>
              <a:rPr lang="en-US" sz="2000" dirty="0"/>
              <a:t>in 1987, </a:t>
            </a:r>
            <a:r>
              <a:rPr lang="en-US" sz="2000" dirty="0" smtClean="0"/>
              <a:t>the Centre </a:t>
            </a:r>
            <a:r>
              <a:rPr lang="en-US" sz="2000" dirty="0"/>
              <a:t>for Studies and Research on Education, Culture and Community Action </a:t>
            </a:r>
            <a:r>
              <a:rPr lang="en-US" sz="2000" dirty="0" smtClean="0"/>
              <a:t>(</a:t>
            </a:r>
            <a:r>
              <a:rPr lang="en-US" sz="2000" dirty="0" err="1" smtClean="0"/>
              <a:t>Cenpec</a:t>
            </a:r>
            <a:r>
              <a:rPr lang="en-US" sz="2000" dirty="0" smtClean="0"/>
              <a:t>) </a:t>
            </a:r>
            <a:r>
              <a:rPr lang="en-US" sz="2000" dirty="0"/>
              <a:t>is a Brazilian civil society organization (non-governmental organization), aimed at developing projects and research programs in order to improve the quality of public education and to promote participation in public policy. </a:t>
            </a:r>
            <a:endParaRPr lang="en-US" sz="2000" dirty="0" smtClean="0"/>
          </a:p>
          <a:p>
            <a:r>
              <a:rPr lang="en-US" sz="2000" dirty="0" err="1" smtClean="0"/>
              <a:t>Cenpec</a:t>
            </a:r>
            <a:r>
              <a:rPr lang="en-US" sz="2000" dirty="0" smtClean="0"/>
              <a:t> </a:t>
            </a:r>
            <a:r>
              <a:rPr lang="en-US" sz="2000" dirty="0"/>
              <a:t>is funded by a wide range of partners such as governmental agencies, multilateral agencies, and corporate foundations</a:t>
            </a:r>
            <a:r>
              <a:rPr lang="en-US" sz="2000" dirty="0" smtClean="0"/>
              <a:t>.</a:t>
            </a:r>
          </a:p>
          <a:p>
            <a:r>
              <a:rPr lang="pt-BR" sz="2000" dirty="0" smtClean="0"/>
              <a:t>In 2011, </a:t>
            </a:r>
            <a:r>
              <a:rPr lang="pt-BR" sz="2000" dirty="0" err="1" smtClean="0"/>
              <a:t>Cenpec</a:t>
            </a:r>
            <a:r>
              <a:rPr lang="pt-BR" sz="2000" dirty="0" smtClean="0"/>
              <a:t> </a:t>
            </a:r>
            <a:r>
              <a:rPr lang="pt-BR" sz="2000" dirty="0" err="1" smtClean="0"/>
              <a:t>founded</a:t>
            </a:r>
            <a:r>
              <a:rPr lang="pt-BR" sz="2000" dirty="0" smtClean="0"/>
              <a:t> </a:t>
            </a:r>
            <a:r>
              <a:rPr lang="pt-BR" sz="2000" dirty="0" err="1" smtClean="0"/>
              <a:t>the</a:t>
            </a:r>
            <a:r>
              <a:rPr lang="pt-BR" sz="2000" dirty="0" smtClean="0"/>
              <a:t> </a:t>
            </a:r>
            <a:r>
              <a:rPr lang="pt-BR" sz="2000" dirty="0" err="1" smtClean="0"/>
              <a:t>Coordination</a:t>
            </a:r>
            <a:r>
              <a:rPr lang="pt-BR" sz="2000" dirty="0" smtClean="0"/>
              <a:t> </a:t>
            </a:r>
            <a:r>
              <a:rPr lang="pt-BR" sz="2000" dirty="0" err="1" smtClean="0"/>
              <a:t>of</a:t>
            </a:r>
            <a:r>
              <a:rPr lang="pt-BR" sz="2000" dirty="0" smtClean="0"/>
              <a:t> Research </a:t>
            </a:r>
            <a:r>
              <a:rPr lang="pt-BR" sz="2000" dirty="0" err="1" smtClean="0"/>
              <a:t>Development</a:t>
            </a:r>
            <a:r>
              <a:rPr lang="pt-BR" sz="2000" dirty="0" smtClean="0"/>
              <a:t>. Its research </a:t>
            </a:r>
            <a:r>
              <a:rPr lang="pt-BR" sz="2000" dirty="0" err="1" smtClean="0"/>
              <a:t>areas</a:t>
            </a:r>
            <a:r>
              <a:rPr lang="pt-BR" sz="2000" dirty="0" smtClean="0"/>
              <a:t> </a:t>
            </a:r>
            <a:r>
              <a:rPr lang="pt-BR" sz="2000" dirty="0" err="1" smtClean="0"/>
              <a:t>involves</a:t>
            </a:r>
            <a:r>
              <a:rPr lang="pt-BR" sz="2000" dirty="0" smtClean="0"/>
              <a:t> </a:t>
            </a:r>
            <a:r>
              <a:rPr lang="pt-BR" sz="2000" dirty="0" err="1" smtClean="0"/>
              <a:t>curricula</a:t>
            </a:r>
            <a:r>
              <a:rPr lang="pt-BR" sz="2000" dirty="0" smtClean="0"/>
              <a:t>, </a:t>
            </a:r>
            <a:r>
              <a:rPr lang="pt-BR" sz="2000" dirty="0" err="1" smtClean="0"/>
              <a:t>education</a:t>
            </a:r>
            <a:r>
              <a:rPr lang="pt-BR" sz="2000" dirty="0" smtClean="0"/>
              <a:t> in </a:t>
            </a:r>
            <a:r>
              <a:rPr lang="pt-BR" sz="2000" dirty="0" err="1" smtClean="0"/>
              <a:t>vulnerable</a:t>
            </a:r>
            <a:r>
              <a:rPr lang="pt-BR" sz="2000" dirty="0" smtClean="0"/>
              <a:t> </a:t>
            </a:r>
            <a:r>
              <a:rPr lang="pt-BR" sz="2000" dirty="0" err="1" smtClean="0"/>
              <a:t>neighborhood</a:t>
            </a:r>
            <a:r>
              <a:rPr lang="pt-BR" sz="2000" dirty="0" smtClean="0"/>
              <a:t> </a:t>
            </a:r>
            <a:r>
              <a:rPr lang="pt-BR" sz="2000" dirty="0" err="1" smtClean="0"/>
              <a:t>and</a:t>
            </a:r>
            <a:r>
              <a:rPr lang="pt-BR" sz="2000" dirty="0" smtClean="0"/>
              <a:t> </a:t>
            </a:r>
            <a:r>
              <a:rPr lang="pt-BR" sz="2000" dirty="0" err="1" smtClean="0"/>
              <a:t>equality</a:t>
            </a:r>
            <a:r>
              <a:rPr lang="pt-BR" sz="2000" dirty="0" smtClean="0"/>
              <a:t>.</a:t>
            </a:r>
          </a:p>
        </p:txBody>
      </p:sp>
      <p:sp>
        <p:nvSpPr>
          <p:cNvPr id="2" name="Espaço Reservado para Número de Slide 1"/>
          <p:cNvSpPr>
            <a:spLocks noGrp="1"/>
          </p:cNvSpPr>
          <p:nvPr>
            <p:ph type="sldNum" sz="quarter" idx="12"/>
          </p:nvPr>
        </p:nvSpPr>
        <p:spPr/>
        <p:txBody>
          <a:bodyPr/>
          <a:lstStyle/>
          <a:p>
            <a:fld id="{C79565BF-8C65-467A-B1CA-975353201DAE}" type="slidenum">
              <a:rPr lang="pt-BR" smtClean="0"/>
              <a:pPr/>
              <a:t>2</a:t>
            </a:fld>
            <a:endParaRPr lang="pt-B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r>
              <a:rPr lang="pt-BR" dirty="0"/>
              <a:t>Linear </a:t>
            </a:r>
            <a:r>
              <a:rPr lang="pt-BR" dirty="0" err="1"/>
              <a:t>regressions</a:t>
            </a:r>
            <a:r>
              <a:rPr lang="pt-BR" dirty="0"/>
              <a:t> to </a:t>
            </a:r>
            <a:r>
              <a:rPr lang="pt-BR" dirty="0" err="1" smtClean="0"/>
              <a:t>explain</a:t>
            </a:r>
            <a:r>
              <a:rPr lang="pt-BR" dirty="0" smtClean="0"/>
              <a:t> research </a:t>
            </a:r>
            <a:r>
              <a:rPr lang="pt-BR" dirty="0" err="1" smtClean="0"/>
              <a:t>knowledge</a:t>
            </a:r>
            <a:r>
              <a:rPr lang="pt-BR" dirty="0" smtClean="0"/>
              <a:t> </a:t>
            </a:r>
            <a:r>
              <a:rPr lang="pt-BR" dirty="0" err="1" smtClean="0"/>
              <a:t>reveal</a:t>
            </a:r>
            <a:r>
              <a:rPr lang="pt-BR" dirty="0" smtClean="0"/>
              <a:t> </a:t>
            </a:r>
            <a:r>
              <a:rPr lang="pt-BR" dirty="0" err="1" smtClean="0"/>
              <a:t>that</a:t>
            </a:r>
            <a:r>
              <a:rPr lang="pt-BR" dirty="0" smtClean="0"/>
              <a:t> </a:t>
            </a:r>
            <a:r>
              <a:rPr lang="pt-BR" dirty="0" err="1" smtClean="0"/>
              <a:t>teachers</a:t>
            </a:r>
            <a:r>
              <a:rPr lang="pt-BR" dirty="0" smtClean="0"/>
              <a:t> </a:t>
            </a:r>
            <a:r>
              <a:rPr lang="pt-BR" dirty="0" err="1" smtClean="0"/>
              <a:t>who</a:t>
            </a:r>
            <a:r>
              <a:rPr lang="pt-BR" dirty="0" smtClean="0"/>
              <a:t> </a:t>
            </a:r>
            <a:r>
              <a:rPr lang="pt-BR" dirty="0" err="1" smtClean="0"/>
              <a:t>know</a:t>
            </a:r>
            <a:r>
              <a:rPr lang="pt-BR" dirty="0" smtClean="0"/>
              <a:t> it more are:</a:t>
            </a:r>
          </a:p>
          <a:p>
            <a:pPr lvl="1"/>
            <a:r>
              <a:rPr lang="pt-BR" dirty="0" err="1" smtClean="0"/>
              <a:t>Older</a:t>
            </a:r>
            <a:endParaRPr lang="pt-BR" dirty="0" smtClean="0"/>
          </a:p>
          <a:p>
            <a:pPr lvl="1"/>
            <a:r>
              <a:rPr lang="pt-BR" dirty="0" err="1" smtClean="0"/>
              <a:t>Have</a:t>
            </a:r>
            <a:r>
              <a:rPr lang="pt-BR" dirty="0" smtClean="0"/>
              <a:t> </a:t>
            </a:r>
            <a:r>
              <a:rPr lang="pt-BR" dirty="0" err="1" smtClean="0"/>
              <a:t>kids</a:t>
            </a:r>
            <a:endParaRPr lang="pt-BR" dirty="0" smtClean="0"/>
          </a:p>
          <a:p>
            <a:pPr lvl="1"/>
            <a:r>
              <a:rPr lang="pt-BR" dirty="0" err="1" smtClean="0"/>
              <a:t>Have</a:t>
            </a:r>
            <a:r>
              <a:rPr lang="pt-BR" dirty="0" smtClean="0"/>
              <a:t> </a:t>
            </a:r>
            <a:r>
              <a:rPr lang="pt-BR" dirty="0" err="1" smtClean="0"/>
              <a:t>mother</a:t>
            </a:r>
            <a:r>
              <a:rPr lang="pt-BR" dirty="0" smtClean="0"/>
              <a:t> more </a:t>
            </a:r>
            <a:r>
              <a:rPr lang="pt-BR" dirty="0" err="1" smtClean="0"/>
              <a:t>educated</a:t>
            </a:r>
            <a:endParaRPr lang="pt-BR" dirty="0" smtClean="0"/>
          </a:p>
          <a:p>
            <a:pPr lvl="1"/>
            <a:r>
              <a:rPr lang="pt-BR" dirty="0" err="1" smtClean="0"/>
              <a:t>Less</a:t>
            </a:r>
            <a:r>
              <a:rPr lang="pt-BR" dirty="0" smtClean="0"/>
              <a:t> </a:t>
            </a:r>
            <a:r>
              <a:rPr lang="pt-BR" dirty="0" err="1" smtClean="0"/>
              <a:t>experient</a:t>
            </a:r>
            <a:endParaRPr lang="pt-BR" dirty="0" smtClean="0"/>
          </a:p>
          <a:p>
            <a:pPr lvl="1"/>
            <a:r>
              <a:rPr lang="pt-BR" dirty="0" err="1" smtClean="0"/>
              <a:t>Have</a:t>
            </a:r>
            <a:r>
              <a:rPr lang="pt-BR" dirty="0" smtClean="0"/>
              <a:t> </a:t>
            </a:r>
            <a:r>
              <a:rPr lang="pt-BR" dirty="0" err="1" smtClean="0"/>
              <a:t>repetead</a:t>
            </a:r>
            <a:r>
              <a:rPr lang="pt-BR" dirty="0" smtClean="0"/>
              <a:t> </a:t>
            </a:r>
            <a:r>
              <a:rPr lang="pt-BR" dirty="0" err="1" smtClean="0"/>
              <a:t>at</a:t>
            </a:r>
            <a:r>
              <a:rPr lang="pt-BR" dirty="0" smtClean="0"/>
              <a:t> </a:t>
            </a:r>
            <a:r>
              <a:rPr lang="pt-BR" dirty="0" err="1" smtClean="0"/>
              <a:t>least</a:t>
            </a:r>
            <a:r>
              <a:rPr lang="pt-BR" dirty="0" smtClean="0"/>
              <a:t> </a:t>
            </a:r>
            <a:r>
              <a:rPr lang="pt-BR" dirty="0" err="1" smtClean="0"/>
              <a:t>once</a:t>
            </a:r>
            <a:endParaRPr lang="pt-BR" dirty="0" smtClean="0"/>
          </a:p>
          <a:p>
            <a:pPr lvl="1"/>
            <a:r>
              <a:rPr lang="pt-BR" dirty="0" err="1" smtClean="0"/>
              <a:t>From</a:t>
            </a:r>
            <a:r>
              <a:rPr lang="pt-BR" dirty="0" smtClean="0"/>
              <a:t> North </a:t>
            </a:r>
            <a:r>
              <a:rPr lang="pt-BR" dirty="0" err="1" smtClean="0"/>
              <a:t>and</a:t>
            </a:r>
            <a:r>
              <a:rPr lang="pt-BR" dirty="0" smtClean="0"/>
              <a:t> Center-West (</a:t>
            </a:r>
            <a:r>
              <a:rPr lang="pt-BR" dirty="0" err="1" smtClean="0"/>
              <a:t>relative</a:t>
            </a:r>
            <a:r>
              <a:rPr lang="pt-BR" dirty="0" smtClean="0"/>
              <a:t> </a:t>
            </a:r>
            <a:r>
              <a:rPr lang="pt-BR" dirty="0" err="1" smtClean="0"/>
              <a:t>to</a:t>
            </a:r>
            <a:r>
              <a:rPr lang="pt-BR" dirty="0" smtClean="0"/>
              <a:t> </a:t>
            </a:r>
            <a:r>
              <a:rPr lang="pt-BR" dirty="0" err="1" smtClean="0"/>
              <a:t>Southeast</a:t>
            </a:r>
            <a:r>
              <a:rPr lang="pt-BR" dirty="0" smtClean="0"/>
              <a:t>)</a:t>
            </a:r>
            <a:endParaRPr lang="pt-BR" dirty="0"/>
          </a:p>
        </p:txBody>
      </p:sp>
      <p:sp>
        <p:nvSpPr>
          <p:cNvPr id="3" name="Espaço Reservado para Número de Slide 2"/>
          <p:cNvSpPr>
            <a:spLocks noGrp="1"/>
          </p:cNvSpPr>
          <p:nvPr>
            <p:ph type="sldNum" sz="quarter" idx="12"/>
          </p:nvPr>
        </p:nvSpPr>
        <p:spPr/>
        <p:txBody>
          <a:bodyPr/>
          <a:lstStyle/>
          <a:p>
            <a:fld id="{C79565BF-8C65-467A-B1CA-975353201DAE}" type="slidenum">
              <a:rPr lang="pt-BR" smtClean="0"/>
              <a:pPr/>
              <a:t>20</a:t>
            </a:fld>
            <a:endParaRPr lang="pt-BR"/>
          </a:p>
        </p:txBody>
      </p:sp>
      <p:sp>
        <p:nvSpPr>
          <p:cNvPr id="4" name="Título 3"/>
          <p:cNvSpPr>
            <a:spLocks noGrp="1"/>
          </p:cNvSpPr>
          <p:nvPr>
            <p:ph type="title"/>
          </p:nvPr>
        </p:nvSpPr>
        <p:spPr/>
        <p:txBody>
          <a:bodyPr/>
          <a:lstStyle/>
          <a:p>
            <a:r>
              <a:rPr lang="pt-BR" dirty="0" err="1" smtClean="0"/>
              <a:t>Results</a:t>
            </a:r>
            <a:endParaRPr lang="pt-BR" dirty="0"/>
          </a:p>
        </p:txBody>
      </p:sp>
    </p:spTree>
    <p:extLst>
      <p:ext uri="{BB962C8B-B14F-4D97-AF65-F5344CB8AC3E}">
        <p14:creationId xmlns:p14="http://schemas.microsoft.com/office/powerpoint/2010/main" val="2703238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lstStyle/>
          <a:p>
            <a:pPr algn="ctr">
              <a:buNone/>
            </a:pPr>
            <a:r>
              <a:rPr lang="pt-BR" dirty="0" smtClean="0"/>
              <a:t>E-mails </a:t>
            </a:r>
            <a:r>
              <a:rPr lang="pt-BR" dirty="0" err="1" smtClean="0"/>
              <a:t>of</a:t>
            </a:r>
            <a:r>
              <a:rPr lang="pt-BR" dirty="0" smtClean="0"/>
              <a:t> </a:t>
            </a:r>
            <a:r>
              <a:rPr lang="pt-BR" dirty="0" err="1" smtClean="0"/>
              <a:t>researchers</a:t>
            </a:r>
            <a:endParaRPr lang="pt-BR" dirty="0" smtClean="0">
              <a:hlinkClick r:id="rId2"/>
            </a:endParaRPr>
          </a:p>
          <a:p>
            <a:pPr algn="ctr">
              <a:buNone/>
            </a:pPr>
            <a:r>
              <a:rPr lang="pt-BR" dirty="0" smtClean="0">
                <a:hlinkClick r:id="rId2"/>
              </a:rPr>
              <a:t>vanda.ribeiro@cenpec.org.br</a:t>
            </a:r>
            <a:endParaRPr lang="pt-BR" dirty="0" smtClean="0"/>
          </a:p>
          <a:p>
            <a:pPr algn="ctr">
              <a:buNone/>
            </a:pPr>
            <a:r>
              <a:rPr lang="pt-BR" dirty="0" smtClean="0">
                <a:hlinkClick r:id="rId3"/>
              </a:rPr>
              <a:t>paula.kasmirski@cenpec.org.br</a:t>
            </a:r>
            <a:endParaRPr lang="pt-BR" dirty="0" smtClean="0"/>
          </a:p>
          <a:p>
            <a:endParaRPr lang="pt-BR" dirty="0" smtClean="0"/>
          </a:p>
          <a:p>
            <a:pPr algn="ctr">
              <a:buNone/>
            </a:pPr>
            <a:r>
              <a:rPr lang="pt-BR" dirty="0" err="1" smtClean="0"/>
              <a:t>Coordination</a:t>
            </a:r>
            <a:r>
              <a:rPr lang="pt-BR" dirty="0" smtClean="0"/>
              <a:t> </a:t>
            </a:r>
            <a:r>
              <a:rPr lang="pt-BR" dirty="0" err="1" smtClean="0"/>
              <a:t>of</a:t>
            </a:r>
            <a:r>
              <a:rPr lang="pt-BR" dirty="0" smtClean="0"/>
              <a:t> Research </a:t>
            </a:r>
            <a:r>
              <a:rPr lang="pt-BR" dirty="0" err="1" smtClean="0"/>
              <a:t>Development</a:t>
            </a:r>
            <a:r>
              <a:rPr lang="pt-BR" dirty="0" smtClean="0"/>
              <a:t> </a:t>
            </a:r>
            <a:r>
              <a:rPr lang="pt-BR" dirty="0" err="1" smtClean="0"/>
              <a:t>website</a:t>
            </a:r>
            <a:endParaRPr lang="pt-BR" dirty="0" smtClean="0"/>
          </a:p>
          <a:p>
            <a:pPr algn="ctr">
              <a:buNone/>
            </a:pPr>
            <a:r>
              <a:rPr lang="pt-BR" dirty="0" smtClean="0">
                <a:hlinkClick r:id="rId4"/>
              </a:rPr>
              <a:t>www.cenpec.org.br/pesquisa</a:t>
            </a:r>
            <a:r>
              <a:rPr lang="pt-BR" dirty="0" smtClean="0"/>
              <a:t>  </a:t>
            </a:r>
          </a:p>
          <a:p>
            <a:endParaRPr lang="pt-BR" dirty="0"/>
          </a:p>
        </p:txBody>
      </p:sp>
      <p:sp>
        <p:nvSpPr>
          <p:cNvPr id="3" name="Espaço Reservado para Número de Slide 2"/>
          <p:cNvSpPr>
            <a:spLocks noGrp="1"/>
          </p:cNvSpPr>
          <p:nvPr>
            <p:ph type="sldNum" sz="quarter" idx="12"/>
          </p:nvPr>
        </p:nvSpPr>
        <p:spPr/>
        <p:txBody>
          <a:bodyPr/>
          <a:lstStyle/>
          <a:p>
            <a:fld id="{C79565BF-8C65-467A-B1CA-975353201DAE}" type="slidenum">
              <a:rPr lang="pt-BR" smtClean="0"/>
              <a:pPr/>
              <a:t>21</a:t>
            </a:fld>
            <a:endParaRPr lang="pt-BR"/>
          </a:p>
        </p:txBody>
      </p:sp>
      <p:sp>
        <p:nvSpPr>
          <p:cNvPr id="4" name="Título 3"/>
          <p:cNvSpPr>
            <a:spLocks noGrp="1"/>
          </p:cNvSpPr>
          <p:nvPr>
            <p:ph type="title"/>
          </p:nvPr>
        </p:nvSpPr>
        <p:spPr/>
        <p:txBody>
          <a:bodyPr/>
          <a:lstStyle/>
          <a:p>
            <a:r>
              <a:rPr lang="pt-BR" dirty="0" err="1" smtClean="0"/>
              <a:t>Tkank</a:t>
            </a:r>
            <a:r>
              <a:rPr lang="pt-BR" dirty="0" smtClean="0"/>
              <a:t> </a:t>
            </a:r>
            <a:r>
              <a:rPr lang="pt-BR" dirty="0" err="1" smtClean="0"/>
              <a:t>you</a:t>
            </a:r>
            <a:endParaRPr lang="pt-B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1"/>
          <p:cNvSpPr>
            <a:spLocks noGrp="1"/>
          </p:cNvSpPr>
          <p:nvPr>
            <p:ph idx="1"/>
          </p:nvPr>
        </p:nvSpPr>
        <p:spPr/>
        <p:txBody>
          <a:bodyPr>
            <a:normAutofit fontScale="40000" lnSpcReduction="20000"/>
          </a:bodyPr>
          <a:lstStyle/>
          <a:p>
            <a:r>
              <a:rPr lang="fr-BE" dirty="0"/>
              <a:t>Abric, J.C. (1989). « L'étude expérimentale des représentations sociales ». In D. Jodelet, </a:t>
            </a:r>
            <a:r>
              <a:rPr lang="fr-BE" i="1" dirty="0"/>
              <a:t>Les représentations sociales</a:t>
            </a:r>
            <a:r>
              <a:rPr lang="fr-BE" dirty="0"/>
              <a:t>. Paris : Presses Universitaires de France, p. 189-203.</a:t>
            </a:r>
            <a:endParaRPr lang="pt-BR" dirty="0"/>
          </a:p>
          <a:p>
            <a:r>
              <a:rPr lang="en-US" dirty="0"/>
              <a:t>Green, T. (1971).  </a:t>
            </a:r>
            <a:r>
              <a:rPr lang="en-US" i="1" dirty="0"/>
              <a:t>The activities of teaching</a:t>
            </a:r>
            <a:r>
              <a:rPr lang="en-US" dirty="0"/>
              <a:t>. New York : McGraw-Hill.</a:t>
            </a:r>
            <a:endParaRPr lang="pt-BR" dirty="0"/>
          </a:p>
          <a:p>
            <a:r>
              <a:rPr lang="en-US" dirty="0" err="1"/>
              <a:t>Rokeach</a:t>
            </a:r>
            <a:r>
              <a:rPr lang="en-US" dirty="0"/>
              <a:t>, (1976). </a:t>
            </a:r>
            <a:r>
              <a:rPr lang="en-US" i="1" dirty="0"/>
              <a:t>Beliefs, attitudes and values: A theory of organization and change</a:t>
            </a:r>
            <a:r>
              <a:rPr lang="en-US" dirty="0"/>
              <a:t>. San Francisco : </a:t>
            </a:r>
            <a:r>
              <a:rPr lang="en-US" dirty="0" err="1"/>
              <a:t>Jossey</a:t>
            </a:r>
            <a:r>
              <a:rPr lang="en-US" dirty="0"/>
              <a:t>-Bass.</a:t>
            </a:r>
            <a:endParaRPr lang="pt-BR" dirty="0" smtClean="0">
              <a:hlinkClick r:id="rId3"/>
            </a:endParaRPr>
          </a:p>
          <a:p>
            <a:r>
              <a:rPr lang="en-US" dirty="0" err="1"/>
              <a:t>Schommer</a:t>
            </a:r>
            <a:r>
              <a:rPr lang="en-US" dirty="0"/>
              <a:t>, M. (1990). « Effects of beliefs about the nature of knowledge on comprehension ».  </a:t>
            </a:r>
            <a:r>
              <a:rPr lang="en-US" i="1" dirty="0"/>
              <a:t>Journal of Educational Psychology</a:t>
            </a:r>
            <a:r>
              <a:rPr lang="en-US" dirty="0"/>
              <a:t>, vol. LXXXII, n° 3, p. 498-504.</a:t>
            </a:r>
            <a:endParaRPr lang="pt-BR" dirty="0"/>
          </a:p>
          <a:p>
            <a:r>
              <a:rPr lang="en-US" dirty="0" err="1"/>
              <a:t>Schommer-Aikins</a:t>
            </a:r>
            <a:r>
              <a:rPr lang="en-US" dirty="0"/>
              <a:t>, M.(2002). « An evolving theoretical framework for an epistemological belief system ». In B.K. Hofer &amp; P.R. </a:t>
            </a:r>
            <a:r>
              <a:rPr lang="en-US" dirty="0" err="1"/>
              <a:t>Pintrich</a:t>
            </a:r>
            <a:r>
              <a:rPr lang="en-US" dirty="0"/>
              <a:t>, </a:t>
            </a:r>
            <a:r>
              <a:rPr lang="en-US" i="1" dirty="0"/>
              <a:t>Personal epistemology : The psychology of beliefs about knowledge and knowing.</a:t>
            </a:r>
            <a:r>
              <a:rPr lang="en-US" dirty="0"/>
              <a:t> Mahwah : Erlbaum, p.  103-118</a:t>
            </a:r>
            <a:r>
              <a:rPr lang="en-US" dirty="0" smtClean="0"/>
              <a:t>.</a:t>
            </a:r>
          </a:p>
          <a:p>
            <a:r>
              <a:rPr lang="en-US" dirty="0" err="1"/>
              <a:t>Schommer-Aikins</a:t>
            </a:r>
            <a:r>
              <a:rPr lang="en-US" dirty="0"/>
              <a:t>, M. (2004). Explaining the epistemological belief system : Introducing the embedded systemic model and coordinated research approach. </a:t>
            </a:r>
            <a:r>
              <a:rPr lang="en-US" i="1" dirty="0"/>
              <a:t>Educational Psychologist</a:t>
            </a:r>
            <a:r>
              <a:rPr lang="en-US" dirty="0"/>
              <a:t>, vol. XXXIX, n° 1, p. 19-29</a:t>
            </a:r>
            <a:r>
              <a:rPr lang="en-US" dirty="0" smtClean="0"/>
              <a:t>.</a:t>
            </a:r>
          </a:p>
          <a:p>
            <a:r>
              <a:rPr lang="fr-CH" dirty="0"/>
              <a:t>Boraita, F. &amp; Marcoux, G. (2013). Adaptation et validation d’échelles concernant les croyances des futurs enseignants et leurs connaissances des recherches à propos du redoublement. </a:t>
            </a:r>
            <a:r>
              <a:rPr lang="fr-CH" i="1" dirty="0"/>
              <a:t>Mesure et Evaluation en Education, 36</a:t>
            </a:r>
            <a:r>
              <a:rPr lang="fr-CH" dirty="0"/>
              <a:t>(1), 49-81.</a:t>
            </a:r>
            <a:endParaRPr lang="pt-BR" dirty="0"/>
          </a:p>
          <a:p>
            <a:r>
              <a:rPr lang="fr-BE" dirty="0"/>
              <a:t>Issaieva, E. &amp; Crahay, M. (2014). Conceptions et postures des enseignants du primaire à propos de l’intelligence. La Revue des Sciences de l’Education, Québec, Vol. 40, </a:t>
            </a:r>
            <a:r>
              <a:rPr lang="fr-BE" dirty="0" smtClean="0"/>
              <a:t>n°1.</a:t>
            </a:r>
          </a:p>
          <a:p>
            <a:r>
              <a:rPr lang="fr-BE" dirty="0"/>
              <a:t>Issaieva, E. &amp; Crahay, M. (en préparation). Les enseignants primaires en formation et en exercice face à l’apprentissage scolaire» : structuration de leurs conceptions et prises de position</a:t>
            </a:r>
            <a:endParaRPr lang="pt-BR" dirty="0"/>
          </a:p>
          <a:p>
            <a:r>
              <a:rPr lang="fr-BE" dirty="0"/>
              <a:t>Issaieva, E., &amp; Crahay, M. (2010). Conceptions de l’évaluation scolaire des élèves: quelle rôle jouent les perceptions des élèves à propos des conceptions des enseignants? Étude corrélationnelle auprès d’élèves et d’enseignants en fin d’école primaire en France. </a:t>
            </a:r>
            <a:r>
              <a:rPr lang="fr-BE" i="1" dirty="0"/>
              <a:t>Mesure et évaluation en éducation</a:t>
            </a:r>
            <a:r>
              <a:rPr lang="fr-BE" dirty="0"/>
              <a:t>, 1, 31-62.</a:t>
            </a:r>
            <a:endParaRPr lang="pt-BR" dirty="0"/>
          </a:p>
          <a:p>
            <a:r>
              <a:rPr lang="fr-BE" dirty="0"/>
              <a:t>Wanlin, Ph. (2011). </a:t>
            </a:r>
            <a:r>
              <a:rPr lang="fr-BE" i="1" dirty="0"/>
              <a:t>Élèves forts ou faibles : qui donne le tempo ?</a:t>
            </a:r>
            <a:r>
              <a:rPr lang="fr-BE" dirty="0"/>
              <a:t> Université de Liège, Thèse de doctorat non </a:t>
            </a:r>
            <a:r>
              <a:rPr lang="fr-BE" dirty="0" smtClean="0"/>
              <a:t>publiée</a:t>
            </a:r>
            <a:endParaRPr lang="pt-BR" dirty="0">
              <a:hlinkClick r:id="rId3"/>
            </a:endParaRPr>
          </a:p>
          <a:p>
            <a:r>
              <a:rPr lang="pt-BR" dirty="0" smtClean="0">
                <a:hlinkClick r:id="rId3"/>
              </a:rPr>
              <a:t>http</a:t>
            </a:r>
            <a:r>
              <a:rPr lang="pt-BR" dirty="0">
                <a:hlinkClick r:id="rId3"/>
              </a:rPr>
              <a:t>://data.worldbank.org/indicator</a:t>
            </a:r>
            <a:r>
              <a:rPr lang="pt-BR" dirty="0" smtClean="0">
                <a:hlinkClick r:id="rId3"/>
              </a:rPr>
              <a:t>/</a:t>
            </a:r>
            <a:endParaRPr lang="pt-BR" dirty="0" smtClean="0"/>
          </a:p>
          <a:p>
            <a:r>
              <a:rPr lang="pt-BR" dirty="0">
                <a:hlinkClick r:id="rId4"/>
              </a:rPr>
              <a:t>http://www.ibge.gov.br/home</a:t>
            </a:r>
            <a:r>
              <a:rPr lang="pt-BR" dirty="0" smtClean="0">
                <a:hlinkClick r:id="rId4"/>
              </a:rPr>
              <a:t>/</a:t>
            </a:r>
            <a:endParaRPr lang="pt-BR" dirty="0" smtClean="0"/>
          </a:p>
          <a:p>
            <a:r>
              <a:rPr lang="pt-BR" dirty="0">
                <a:hlinkClick r:id="rId5"/>
              </a:rPr>
              <a:t>http://portal.inep.gov.br</a:t>
            </a:r>
            <a:r>
              <a:rPr lang="pt-BR" dirty="0" smtClean="0">
                <a:hlinkClick r:id="rId5"/>
              </a:rPr>
              <a:t>/</a:t>
            </a:r>
            <a:endParaRPr lang="pt-BR" dirty="0" smtClean="0"/>
          </a:p>
          <a:p>
            <a:r>
              <a:rPr lang="pt-BR" dirty="0">
                <a:hlinkClick r:id="rId6"/>
              </a:rPr>
              <a:t>https://www.escrevendoofuturo.org.br</a:t>
            </a:r>
            <a:r>
              <a:rPr lang="pt-BR" dirty="0" smtClean="0">
                <a:hlinkClick r:id="rId6"/>
              </a:rPr>
              <a:t>/</a:t>
            </a:r>
            <a:endParaRPr lang="pt-BR" dirty="0" smtClean="0"/>
          </a:p>
          <a:p>
            <a:endParaRPr lang="pt-BR" dirty="0"/>
          </a:p>
        </p:txBody>
      </p:sp>
      <p:sp>
        <p:nvSpPr>
          <p:cNvPr id="3" name="Título 2"/>
          <p:cNvSpPr>
            <a:spLocks noGrp="1"/>
          </p:cNvSpPr>
          <p:nvPr>
            <p:ph type="title"/>
          </p:nvPr>
        </p:nvSpPr>
        <p:spPr/>
        <p:txBody>
          <a:bodyPr/>
          <a:lstStyle/>
          <a:p>
            <a:r>
              <a:rPr lang="pt-BR" dirty="0" err="1" smtClean="0"/>
              <a:t>References</a:t>
            </a:r>
            <a:endParaRPr lang="pt-BR" dirty="0"/>
          </a:p>
        </p:txBody>
      </p:sp>
      <p:sp>
        <p:nvSpPr>
          <p:cNvPr id="4" name="Espaço Reservado para Número de Slide 3"/>
          <p:cNvSpPr>
            <a:spLocks noGrp="1"/>
          </p:cNvSpPr>
          <p:nvPr>
            <p:ph type="sldNum" sz="quarter" idx="12"/>
          </p:nvPr>
        </p:nvSpPr>
        <p:spPr/>
        <p:txBody>
          <a:bodyPr/>
          <a:lstStyle/>
          <a:p>
            <a:fld id="{C79565BF-8C65-467A-B1CA-975353201DAE}" type="slidenum">
              <a:rPr lang="pt-BR" smtClean="0"/>
              <a:pPr/>
              <a:t>22</a:t>
            </a:fld>
            <a:endParaRPr lang="pt-BR"/>
          </a:p>
        </p:txBody>
      </p:sp>
    </p:spTree>
    <p:extLst>
      <p:ext uri="{BB962C8B-B14F-4D97-AF65-F5344CB8AC3E}">
        <p14:creationId xmlns:p14="http://schemas.microsoft.com/office/powerpoint/2010/main" val="4099293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ço Reservado para Conteúdo 6"/>
          <p:cNvSpPr>
            <a:spLocks noGrp="1"/>
          </p:cNvSpPr>
          <p:nvPr>
            <p:ph idx="1"/>
          </p:nvPr>
        </p:nvSpPr>
        <p:spPr/>
        <p:txBody>
          <a:bodyPr/>
          <a:lstStyle/>
          <a:p>
            <a:r>
              <a:rPr lang="pt-BR" sz="2400" dirty="0" smtClean="0"/>
              <a:t>Some data </a:t>
            </a:r>
            <a:r>
              <a:rPr lang="pt-BR" sz="2400" dirty="0" err="1" smtClean="0"/>
              <a:t>about</a:t>
            </a:r>
            <a:r>
              <a:rPr lang="pt-BR" sz="2400" dirty="0" smtClean="0"/>
              <a:t> </a:t>
            </a:r>
            <a:r>
              <a:rPr lang="pt-BR" sz="2400" dirty="0" err="1" smtClean="0"/>
              <a:t>Brazil</a:t>
            </a:r>
            <a:endParaRPr lang="pt-BR" sz="2400" dirty="0" smtClean="0"/>
          </a:p>
          <a:p>
            <a:endParaRPr lang="pt-BR" dirty="0"/>
          </a:p>
          <a:p>
            <a:endParaRPr lang="pt-BR" dirty="0" smtClean="0"/>
          </a:p>
          <a:p>
            <a:endParaRPr lang="pt-BR" dirty="0"/>
          </a:p>
          <a:p>
            <a:endParaRPr lang="pt-BR" dirty="0" smtClean="0"/>
          </a:p>
          <a:p>
            <a:endParaRPr lang="pt-BR" dirty="0"/>
          </a:p>
          <a:p>
            <a:r>
              <a:rPr lang="pt-BR" sz="2400" dirty="0" err="1" smtClean="0"/>
              <a:t>Brazil</a:t>
            </a:r>
            <a:r>
              <a:rPr lang="pt-BR" sz="2400" dirty="0" smtClean="0"/>
              <a:t> </a:t>
            </a:r>
            <a:r>
              <a:rPr lang="pt-BR" sz="2400" dirty="0" err="1" smtClean="0"/>
              <a:t>area</a:t>
            </a:r>
            <a:r>
              <a:rPr lang="pt-BR" sz="2400" dirty="0" smtClean="0"/>
              <a:t> </a:t>
            </a:r>
            <a:r>
              <a:rPr lang="pt-BR" sz="2400" dirty="0" err="1" smtClean="0"/>
              <a:t>is</a:t>
            </a:r>
            <a:r>
              <a:rPr lang="pt-BR" sz="2400" dirty="0" smtClean="0"/>
              <a:t> </a:t>
            </a:r>
            <a:r>
              <a:rPr lang="pt-BR" sz="2400" dirty="0"/>
              <a:t>8,515,767 km</a:t>
            </a:r>
            <a:r>
              <a:rPr lang="pt-BR" sz="2400" baseline="30000" dirty="0"/>
              <a:t>2</a:t>
            </a:r>
          </a:p>
          <a:p>
            <a:pPr marL="0" indent="0">
              <a:buNone/>
            </a:pPr>
            <a:endParaRPr lang="pt-BR" dirty="0"/>
          </a:p>
        </p:txBody>
      </p:sp>
      <p:sp>
        <p:nvSpPr>
          <p:cNvPr id="6" name="Título 5"/>
          <p:cNvSpPr>
            <a:spLocks noGrp="1"/>
          </p:cNvSpPr>
          <p:nvPr>
            <p:ph type="title"/>
          </p:nvPr>
        </p:nvSpPr>
        <p:spPr/>
        <p:txBody>
          <a:bodyPr/>
          <a:lstStyle/>
          <a:p>
            <a:r>
              <a:rPr lang="pt-BR" dirty="0" err="1" smtClean="0"/>
              <a:t>Context</a:t>
            </a:r>
            <a:endParaRPr lang="pt-BR" dirty="0"/>
          </a:p>
        </p:txBody>
      </p:sp>
      <p:graphicFrame>
        <p:nvGraphicFramePr>
          <p:cNvPr id="4" name="Tabela 3"/>
          <p:cNvGraphicFramePr>
            <a:graphicFrameLocks noGrp="1"/>
          </p:cNvGraphicFramePr>
          <p:nvPr>
            <p:extLst>
              <p:ext uri="{D42A27DB-BD31-4B8C-83A1-F6EECF244321}">
                <p14:modId xmlns:p14="http://schemas.microsoft.com/office/powerpoint/2010/main" val="1873514651"/>
              </p:ext>
            </p:extLst>
          </p:nvPr>
        </p:nvGraphicFramePr>
        <p:xfrm>
          <a:off x="889304" y="2276872"/>
          <a:ext cx="7087871" cy="1483360"/>
        </p:xfrm>
        <a:graphic>
          <a:graphicData uri="http://schemas.openxmlformats.org/drawingml/2006/table">
            <a:tbl>
              <a:tblPr firstRow="1" bandRow="1">
                <a:tableStyleId>{5C22544A-7EE6-4342-B048-85BDC9FD1C3A}</a:tableStyleId>
              </a:tblPr>
              <a:tblGrid>
                <a:gridCol w="2788603"/>
                <a:gridCol w="2032000"/>
                <a:gridCol w="2267268"/>
              </a:tblGrid>
              <a:tr h="370840">
                <a:tc>
                  <a:txBody>
                    <a:bodyPr/>
                    <a:lstStyle/>
                    <a:p>
                      <a:r>
                        <a:rPr lang="pt-BR" dirty="0" err="1" smtClean="0"/>
                        <a:t>Characteristic</a:t>
                      </a:r>
                      <a:endParaRPr lang="pt-BR" dirty="0"/>
                    </a:p>
                  </a:txBody>
                  <a:tcPr/>
                </a:tc>
                <a:tc>
                  <a:txBody>
                    <a:bodyPr/>
                    <a:lstStyle/>
                    <a:p>
                      <a:r>
                        <a:rPr lang="pt-BR" dirty="0" smtClean="0"/>
                        <a:t>2001</a:t>
                      </a:r>
                      <a:endParaRPr lang="pt-BR" dirty="0"/>
                    </a:p>
                  </a:txBody>
                  <a:tcPr/>
                </a:tc>
                <a:tc>
                  <a:txBody>
                    <a:bodyPr/>
                    <a:lstStyle/>
                    <a:p>
                      <a:r>
                        <a:rPr lang="pt-BR" dirty="0" smtClean="0"/>
                        <a:t>2013</a:t>
                      </a:r>
                      <a:endParaRPr lang="pt-BR" dirty="0"/>
                    </a:p>
                  </a:txBody>
                  <a:tcPr/>
                </a:tc>
              </a:tr>
              <a:tr h="370840">
                <a:tc>
                  <a:txBody>
                    <a:bodyPr/>
                    <a:lstStyle/>
                    <a:p>
                      <a:r>
                        <a:rPr lang="pt-BR" dirty="0" err="1" smtClean="0"/>
                        <a:t>Population</a:t>
                      </a:r>
                      <a:endParaRPr lang="pt-BR" dirty="0"/>
                    </a:p>
                  </a:txBody>
                  <a:tcPr/>
                </a:tc>
                <a:tc>
                  <a:txBody>
                    <a:bodyPr/>
                    <a:lstStyle/>
                    <a:p>
                      <a:r>
                        <a:rPr lang="pt-BR" sz="1800" b="0" i="0" kern="1200" dirty="0" smtClean="0">
                          <a:solidFill>
                            <a:schemeClr val="dk1"/>
                          </a:solidFill>
                          <a:effectLst/>
                          <a:latin typeface="+mn-lt"/>
                          <a:ea typeface="+mn-ea"/>
                          <a:cs typeface="+mn-cs"/>
                        </a:rPr>
                        <a:t>172,742,000</a:t>
                      </a:r>
                      <a:endParaRPr lang="pt-BR" dirty="0"/>
                    </a:p>
                  </a:txBody>
                  <a:tcPr/>
                </a:tc>
                <a:tc>
                  <a:txBody>
                    <a:bodyPr/>
                    <a:lstStyle/>
                    <a:p>
                      <a:r>
                        <a:rPr lang="pt-BR" sz="1800" b="0" i="0" kern="1200" dirty="0" smtClean="0">
                          <a:solidFill>
                            <a:schemeClr val="dk1"/>
                          </a:solidFill>
                          <a:effectLst/>
                          <a:latin typeface="+mn-lt"/>
                          <a:ea typeface="+mn-ea"/>
                          <a:cs typeface="+mn-cs"/>
                        </a:rPr>
                        <a:t>201,467,000</a:t>
                      </a:r>
                      <a:endParaRPr lang="pt-BR" dirty="0"/>
                    </a:p>
                  </a:txBody>
                  <a:tcPr/>
                </a:tc>
              </a:tr>
              <a:tr h="370840">
                <a:tc>
                  <a:txBody>
                    <a:bodyPr/>
                    <a:lstStyle/>
                    <a:p>
                      <a:r>
                        <a:rPr lang="pt-BR" dirty="0" smtClean="0"/>
                        <a:t>GNI per capita</a:t>
                      </a:r>
                      <a:r>
                        <a:rPr lang="pt-BR" baseline="0" dirty="0" smtClean="0"/>
                        <a:t> (PPP US$)</a:t>
                      </a:r>
                      <a:endParaRPr lang="pt-BR" dirty="0"/>
                    </a:p>
                  </a:txBody>
                  <a:tcPr/>
                </a:tc>
                <a:tc>
                  <a:txBody>
                    <a:bodyPr/>
                    <a:lstStyle/>
                    <a:p>
                      <a:r>
                        <a:rPr lang="pt-BR" dirty="0" smtClean="0"/>
                        <a:t>8,860</a:t>
                      </a:r>
                      <a:endParaRPr lang="pt-BR" dirty="0"/>
                    </a:p>
                  </a:txBody>
                  <a:tcPr/>
                </a:tc>
                <a:tc>
                  <a:txBody>
                    <a:bodyPr/>
                    <a:lstStyle/>
                    <a:p>
                      <a:r>
                        <a:rPr lang="pt-BR" dirty="0" smtClean="0"/>
                        <a:t>15,790</a:t>
                      </a:r>
                      <a:endParaRPr lang="pt-BR" dirty="0"/>
                    </a:p>
                  </a:txBody>
                  <a:tcPr/>
                </a:tc>
              </a:tr>
              <a:tr h="370840">
                <a:tc>
                  <a:txBody>
                    <a:bodyPr/>
                    <a:lstStyle/>
                    <a:p>
                      <a:r>
                        <a:rPr lang="pt-BR" dirty="0" err="1" smtClean="0"/>
                        <a:t>Gini</a:t>
                      </a:r>
                      <a:r>
                        <a:rPr lang="pt-BR" baseline="0" dirty="0" smtClean="0"/>
                        <a:t> Index*</a:t>
                      </a:r>
                      <a:endParaRPr lang="pt-BR" dirty="0"/>
                    </a:p>
                  </a:txBody>
                  <a:tcPr/>
                </a:tc>
                <a:tc>
                  <a:txBody>
                    <a:bodyPr/>
                    <a:lstStyle/>
                    <a:p>
                      <a:r>
                        <a:rPr lang="pt-BR" dirty="0" smtClean="0"/>
                        <a:t>0.611</a:t>
                      </a:r>
                      <a:endParaRPr lang="pt-BR" dirty="0"/>
                    </a:p>
                  </a:txBody>
                  <a:tcPr/>
                </a:tc>
                <a:tc>
                  <a:txBody>
                    <a:bodyPr/>
                    <a:lstStyle/>
                    <a:p>
                      <a:r>
                        <a:rPr lang="pt-BR" dirty="0" smtClean="0"/>
                        <a:t>0.575</a:t>
                      </a:r>
                      <a:endParaRPr lang="pt-BR" dirty="0"/>
                    </a:p>
                  </a:txBody>
                  <a:tcPr/>
                </a:tc>
              </a:tr>
            </a:tbl>
          </a:graphicData>
        </a:graphic>
      </p:graphicFrame>
      <p:sp>
        <p:nvSpPr>
          <p:cNvPr id="2" name="CaixaDeTexto 1"/>
          <p:cNvSpPr txBox="1"/>
          <p:nvPr/>
        </p:nvSpPr>
        <p:spPr>
          <a:xfrm>
            <a:off x="874472" y="3789040"/>
            <a:ext cx="3292889" cy="553998"/>
          </a:xfrm>
          <a:prstGeom prst="rect">
            <a:avLst/>
          </a:prstGeom>
          <a:noFill/>
        </p:spPr>
        <p:txBody>
          <a:bodyPr wrap="none" rtlCol="0">
            <a:spAutoFit/>
          </a:bodyPr>
          <a:lstStyle/>
          <a:p>
            <a:r>
              <a:rPr lang="pt-BR" sz="1500" dirty="0" err="1" smtClean="0"/>
              <a:t>Source</a:t>
            </a:r>
            <a:r>
              <a:rPr lang="pt-BR" sz="1500" dirty="0" smtClean="0"/>
              <a:t>: IBGE, World Bank.</a:t>
            </a:r>
          </a:p>
          <a:p>
            <a:r>
              <a:rPr lang="pt-BR" sz="1500" dirty="0" smtClean="0"/>
              <a:t>*</a:t>
            </a:r>
            <a:r>
              <a:rPr lang="pt-BR" sz="1500" dirty="0" err="1" smtClean="0"/>
              <a:t>Gini</a:t>
            </a:r>
            <a:r>
              <a:rPr lang="pt-BR" sz="1500" dirty="0" smtClean="0"/>
              <a:t> Index </a:t>
            </a:r>
            <a:r>
              <a:rPr lang="pt-BR" sz="1500" dirty="0" err="1" smtClean="0"/>
              <a:t>refers</a:t>
            </a:r>
            <a:r>
              <a:rPr lang="pt-BR" sz="1500" dirty="0" smtClean="0"/>
              <a:t> </a:t>
            </a:r>
            <a:r>
              <a:rPr lang="pt-BR" sz="1500" dirty="0" err="1" smtClean="0"/>
              <a:t>to</a:t>
            </a:r>
            <a:r>
              <a:rPr lang="pt-BR" sz="1500" dirty="0" smtClean="0"/>
              <a:t> 2000 </a:t>
            </a:r>
            <a:r>
              <a:rPr lang="pt-BR" sz="1500" dirty="0" err="1" smtClean="0"/>
              <a:t>and</a:t>
            </a:r>
            <a:r>
              <a:rPr lang="pt-BR" sz="1500" dirty="0" smtClean="0"/>
              <a:t> 2010.</a:t>
            </a:r>
            <a:endParaRPr lang="pt-BR" sz="1500" dirty="0"/>
          </a:p>
        </p:txBody>
      </p:sp>
      <p:sp>
        <p:nvSpPr>
          <p:cNvPr id="3" name="Espaço Reservado para Número de Slide 2"/>
          <p:cNvSpPr>
            <a:spLocks noGrp="1"/>
          </p:cNvSpPr>
          <p:nvPr>
            <p:ph type="sldNum" sz="quarter" idx="12"/>
          </p:nvPr>
        </p:nvSpPr>
        <p:spPr/>
        <p:txBody>
          <a:bodyPr/>
          <a:lstStyle/>
          <a:p>
            <a:fld id="{C79565BF-8C65-467A-B1CA-975353201DAE}" type="slidenum">
              <a:rPr lang="pt-BR" smtClean="0"/>
              <a:pPr/>
              <a:t>3</a:t>
            </a:fld>
            <a:endParaRPr lang="pt-B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Context</a:t>
            </a:r>
            <a:endParaRPr lang="pt-BR" dirty="0"/>
          </a:p>
        </p:txBody>
      </p:sp>
      <p:sp>
        <p:nvSpPr>
          <p:cNvPr id="3" name="Espaço Reservado para Conteúdo 2"/>
          <p:cNvSpPr>
            <a:spLocks noGrp="1"/>
          </p:cNvSpPr>
          <p:nvPr>
            <p:ph idx="1"/>
          </p:nvPr>
        </p:nvSpPr>
        <p:spPr/>
        <p:txBody>
          <a:bodyPr>
            <a:normAutofit/>
          </a:bodyPr>
          <a:lstStyle/>
          <a:p>
            <a:r>
              <a:rPr lang="pt-BR" sz="2600" dirty="0" err="1" smtClean="0"/>
              <a:t>Brazil</a:t>
            </a:r>
            <a:r>
              <a:rPr lang="pt-BR" sz="2600" dirty="0" smtClean="0"/>
              <a:t> is a tripartite </a:t>
            </a:r>
            <a:r>
              <a:rPr lang="pt-BR" sz="2600" dirty="0" err="1" smtClean="0"/>
              <a:t>federation</a:t>
            </a:r>
            <a:r>
              <a:rPr lang="pt-BR" sz="2600" dirty="0" smtClean="0"/>
              <a:t> </a:t>
            </a:r>
            <a:r>
              <a:rPr lang="pt-BR" sz="2600" dirty="0" err="1" smtClean="0"/>
              <a:t>with</a:t>
            </a:r>
            <a:r>
              <a:rPr lang="pt-BR" sz="2600" dirty="0" smtClean="0"/>
              <a:t> </a:t>
            </a:r>
            <a:r>
              <a:rPr lang="pt-BR" sz="2600" dirty="0" err="1" smtClean="0"/>
              <a:t>three</a:t>
            </a:r>
            <a:r>
              <a:rPr lang="pt-BR" sz="2600" dirty="0" smtClean="0"/>
              <a:t> </a:t>
            </a:r>
            <a:r>
              <a:rPr lang="pt-BR" sz="2600" dirty="0" err="1" smtClean="0"/>
              <a:t>levels</a:t>
            </a:r>
            <a:r>
              <a:rPr lang="pt-BR" sz="2600" dirty="0" smtClean="0"/>
              <a:t> </a:t>
            </a:r>
            <a:r>
              <a:rPr lang="pt-BR" sz="2600" dirty="0" err="1" smtClean="0"/>
              <a:t>and</a:t>
            </a:r>
            <a:r>
              <a:rPr lang="pt-BR" sz="2600" dirty="0" smtClean="0"/>
              <a:t> </a:t>
            </a:r>
            <a:r>
              <a:rPr lang="pt-BR" sz="2600" dirty="0" err="1" smtClean="0"/>
              <a:t>almost</a:t>
            </a:r>
            <a:r>
              <a:rPr lang="pt-BR" sz="2600" dirty="0" smtClean="0"/>
              <a:t> 6 </a:t>
            </a:r>
            <a:r>
              <a:rPr lang="pt-BR" sz="2600" dirty="0" err="1" smtClean="0"/>
              <a:t>thousand</a:t>
            </a:r>
            <a:r>
              <a:rPr lang="pt-BR" sz="2600" dirty="0" smtClean="0"/>
              <a:t> </a:t>
            </a:r>
            <a:r>
              <a:rPr lang="pt-BR" sz="2600" dirty="0" err="1" smtClean="0"/>
              <a:t>educational</a:t>
            </a:r>
            <a:r>
              <a:rPr lang="pt-BR" sz="2600" dirty="0" smtClean="0"/>
              <a:t> systems</a:t>
            </a:r>
          </a:p>
          <a:p>
            <a:r>
              <a:rPr lang="pt-BR" sz="2600" dirty="0" err="1" smtClean="0"/>
              <a:t>There</a:t>
            </a:r>
            <a:r>
              <a:rPr lang="pt-BR" sz="2600" dirty="0" smtClean="0"/>
              <a:t> are </a:t>
            </a:r>
            <a:r>
              <a:rPr lang="pt-BR" sz="2600" dirty="0" err="1" smtClean="0"/>
              <a:t>almost</a:t>
            </a:r>
            <a:r>
              <a:rPr lang="pt-BR" sz="2600" dirty="0" smtClean="0"/>
              <a:t> 45 </a:t>
            </a:r>
            <a:r>
              <a:rPr lang="pt-BR" sz="2600" dirty="0" err="1" smtClean="0"/>
              <a:t>millions</a:t>
            </a:r>
            <a:r>
              <a:rPr lang="pt-BR" sz="2600" dirty="0" smtClean="0"/>
              <a:t> </a:t>
            </a:r>
            <a:r>
              <a:rPr lang="pt-BR" sz="2600" dirty="0" err="1" smtClean="0"/>
              <a:t>students</a:t>
            </a:r>
            <a:r>
              <a:rPr lang="pt-BR" sz="2600" dirty="0" smtClean="0"/>
              <a:t>, </a:t>
            </a:r>
            <a:r>
              <a:rPr lang="pt-BR" sz="2600" dirty="0" err="1" smtClean="0"/>
              <a:t>where</a:t>
            </a:r>
            <a:r>
              <a:rPr lang="pt-BR" sz="2600" dirty="0" smtClean="0"/>
              <a:t> 82% are in </a:t>
            </a:r>
            <a:r>
              <a:rPr lang="pt-BR" sz="2600" dirty="0" err="1" smtClean="0"/>
              <a:t>the</a:t>
            </a:r>
            <a:r>
              <a:rPr lang="pt-BR" sz="2600" dirty="0" smtClean="0"/>
              <a:t> </a:t>
            </a:r>
            <a:r>
              <a:rPr lang="pt-BR" sz="2600" dirty="0" err="1" smtClean="0"/>
              <a:t>public</a:t>
            </a:r>
            <a:r>
              <a:rPr lang="pt-BR" sz="2600" dirty="0" smtClean="0"/>
              <a:t> system</a:t>
            </a:r>
          </a:p>
          <a:p>
            <a:r>
              <a:rPr lang="pt-BR" sz="2600" dirty="0" smtClean="0"/>
              <a:t>In </a:t>
            </a:r>
            <a:r>
              <a:rPr lang="pt-BR" sz="2600" dirty="0" err="1" smtClean="0"/>
              <a:t>the</a:t>
            </a:r>
            <a:r>
              <a:rPr lang="pt-BR" sz="2600" dirty="0" smtClean="0"/>
              <a:t> </a:t>
            </a:r>
            <a:r>
              <a:rPr lang="pt-BR" sz="2600" dirty="0" err="1" smtClean="0"/>
              <a:t>last</a:t>
            </a:r>
            <a:r>
              <a:rPr lang="pt-BR" sz="2600" dirty="0" smtClean="0"/>
              <a:t> Pisa (2012), </a:t>
            </a:r>
            <a:r>
              <a:rPr lang="pt-BR" sz="2600" dirty="0" err="1" smtClean="0"/>
              <a:t>Brazil’s</a:t>
            </a:r>
            <a:r>
              <a:rPr lang="pt-BR" sz="2600" dirty="0" smtClean="0"/>
              <a:t> </a:t>
            </a:r>
            <a:r>
              <a:rPr lang="pt-BR" sz="2600" dirty="0" err="1" smtClean="0"/>
              <a:t>average</a:t>
            </a:r>
            <a:r>
              <a:rPr lang="pt-BR" sz="2600" dirty="0" smtClean="0"/>
              <a:t> </a:t>
            </a:r>
            <a:r>
              <a:rPr lang="pt-BR" sz="2600" dirty="0" err="1" smtClean="0"/>
              <a:t>mathematics</a:t>
            </a:r>
            <a:r>
              <a:rPr lang="pt-BR" sz="2600" dirty="0" smtClean="0"/>
              <a:t> performance </a:t>
            </a:r>
            <a:r>
              <a:rPr lang="pt-BR" sz="2600" dirty="0" err="1" smtClean="0"/>
              <a:t>was</a:t>
            </a:r>
            <a:r>
              <a:rPr lang="pt-BR" sz="2600" dirty="0" smtClean="0"/>
              <a:t> 391; </a:t>
            </a:r>
            <a:r>
              <a:rPr lang="pt-BR" sz="2600" dirty="0" err="1" smtClean="0"/>
              <a:t>average</a:t>
            </a:r>
            <a:r>
              <a:rPr lang="pt-BR" sz="2600" dirty="0" smtClean="0"/>
              <a:t> OECD </a:t>
            </a:r>
            <a:r>
              <a:rPr lang="pt-BR" sz="2600" dirty="0" err="1" smtClean="0"/>
              <a:t>was</a:t>
            </a:r>
            <a:r>
              <a:rPr lang="pt-BR" sz="2600" dirty="0" smtClean="0"/>
              <a:t> 494</a:t>
            </a:r>
          </a:p>
          <a:p>
            <a:r>
              <a:rPr lang="pt-BR" sz="2600" dirty="0" err="1" smtClean="0"/>
              <a:t>Repetition</a:t>
            </a:r>
            <a:r>
              <a:rPr lang="pt-BR" sz="2600" dirty="0" smtClean="0"/>
              <a:t> rates in 2014 – </a:t>
            </a:r>
            <a:r>
              <a:rPr lang="pt-BR" sz="2600" dirty="0" err="1" smtClean="0"/>
              <a:t>public</a:t>
            </a:r>
            <a:r>
              <a:rPr lang="pt-BR" sz="2600" dirty="0" smtClean="0"/>
              <a:t> </a:t>
            </a:r>
            <a:r>
              <a:rPr lang="pt-BR" sz="2600" dirty="0" err="1" smtClean="0"/>
              <a:t>schools</a:t>
            </a:r>
            <a:r>
              <a:rPr lang="pt-BR" sz="2600" dirty="0" smtClean="0"/>
              <a:t> (</a:t>
            </a:r>
            <a:r>
              <a:rPr lang="pt-BR" sz="2600" dirty="0" err="1" smtClean="0"/>
              <a:t>Inep</a:t>
            </a:r>
            <a:r>
              <a:rPr lang="pt-BR" sz="2600" dirty="0" smtClean="0"/>
              <a:t>):</a:t>
            </a:r>
          </a:p>
          <a:p>
            <a:pPr lvl="1"/>
            <a:r>
              <a:rPr lang="pt-BR" sz="2200" dirty="0" smtClean="0"/>
              <a:t>Fundamental </a:t>
            </a:r>
            <a:r>
              <a:rPr lang="pt-BR" sz="2200" dirty="0" err="1" smtClean="0"/>
              <a:t>education</a:t>
            </a:r>
            <a:r>
              <a:rPr lang="pt-BR" sz="2200" dirty="0" smtClean="0"/>
              <a:t>: 9.6</a:t>
            </a:r>
          </a:p>
          <a:p>
            <a:pPr lvl="1"/>
            <a:r>
              <a:rPr lang="pt-BR" sz="2200" dirty="0" err="1" smtClean="0"/>
              <a:t>High</a:t>
            </a:r>
            <a:r>
              <a:rPr lang="pt-BR" sz="2200" dirty="0" smtClean="0"/>
              <a:t> </a:t>
            </a:r>
            <a:r>
              <a:rPr lang="pt-BR" sz="2200" dirty="0" err="1" smtClean="0"/>
              <a:t>school</a:t>
            </a:r>
            <a:r>
              <a:rPr lang="pt-BR" sz="2200" dirty="0" smtClean="0"/>
              <a:t>: 13.1</a:t>
            </a:r>
          </a:p>
          <a:p>
            <a:endParaRPr lang="pt-BR" dirty="0" smtClean="0"/>
          </a:p>
          <a:p>
            <a:endParaRPr lang="pt-BR" dirty="0" smtClean="0"/>
          </a:p>
        </p:txBody>
      </p:sp>
      <p:sp>
        <p:nvSpPr>
          <p:cNvPr id="5" name="Espaço Reservado para Número de Slide 4"/>
          <p:cNvSpPr>
            <a:spLocks noGrp="1"/>
          </p:cNvSpPr>
          <p:nvPr>
            <p:ph type="sldNum" sz="quarter" idx="12"/>
          </p:nvPr>
        </p:nvSpPr>
        <p:spPr/>
        <p:txBody>
          <a:bodyPr/>
          <a:lstStyle/>
          <a:p>
            <a:fld id="{C79565BF-8C65-467A-B1CA-975353201DAE}" type="slidenum">
              <a:rPr lang="pt-BR" smtClean="0"/>
              <a:pPr/>
              <a:t>4</a:t>
            </a:fld>
            <a:endParaRPr lang="pt-B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fld id="{C79565BF-8C65-467A-B1CA-975353201DAE}" type="slidenum">
              <a:rPr lang="pt-BR" smtClean="0"/>
              <a:pPr/>
              <a:t>5</a:t>
            </a:fld>
            <a:endParaRPr lang="pt-BR"/>
          </a:p>
        </p:txBody>
      </p:sp>
      <p:sp>
        <p:nvSpPr>
          <p:cNvPr id="3" name="Espaço Reservado para Conteúdo 2"/>
          <p:cNvSpPr>
            <a:spLocks noGrp="1"/>
          </p:cNvSpPr>
          <p:nvPr>
            <p:ph idx="1"/>
          </p:nvPr>
        </p:nvSpPr>
        <p:spPr/>
        <p:txBody>
          <a:bodyPr/>
          <a:lstStyle/>
          <a:p>
            <a:r>
              <a:rPr lang="pt-BR" dirty="0" err="1" smtClean="0"/>
              <a:t>Estimate</a:t>
            </a:r>
            <a:r>
              <a:rPr lang="pt-BR" dirty="0" smtClean="0"/>
              <a:t> </a:t>
            </a:r>
            <a:r>
              <a:rPr lang="pt-BR" dirty="0" err="1" smtClean="0"/>
              <a:t>and</a:t>
            </a:r>
            <a:r>
              <a:rPr lang="pt-BR" dirty="0" smtClean="0"/>
              <a:t> </a:t>
            </a:r>
            <a:r>
              <a:rPr lang="pt-BR" dirty="0" err="1" smtClean="0"/>
              <a:t>analyse</a:t>
            </a:r>
            <a:r>
              <a:rPr lang="pt-BR" dirty="0" smtClean="0"/>
              <a:t> </a:t>
            </a:r>
            <a:r>
              <a:rPr lang="pt-BR" dirty="0" err="1" smtClean="0"/>
              <a:t>beliefs</a:t>
            </a:r>
            <a:r>
              <a:rPr lang="pt-BR" dirty="0" smtClean="0"/>
              <a:t> </a:t>
            </a:r>
            <a:r>
              <a:rPr lang="pt-BR" dirty="0" err="1" smtClean="0"/>
              <a:t>concerning</a:t>
            </a:r>
            <a:r>
              <a:rPr lang="pt-BR" dirty="0" smtClean="0"/>
              <a:t> grade </a:t>
            </a:r>
            <a:r>
              <a:rPr lang="pt-BR" dirty="0" err="1" smtClean="0"/>
              <a:t>repetition</a:t>
            </a:r>
            <a:r>
              <a:rPr lang="pt-BR" dirty="0" smtClean="0"/>
              <a:t>, </a:t>
            </a:r>
            <a:r>
              <a:rPr lang="pt-BR" dirty="0" err="1" smtClean="0"/>
              <a:t>learning</a:t>
            </a:r>
            <a:r>
              <a:rPr lang="pt-BR" dirty="0" smtClean="0"/>
              <a:t>, </a:t>
            </a:r>
            <a:r>
              <a:rPr lang="pt-BR" dirty="0" err="1" smtClean="0"/>
              <a:t>intelligence</a:t>
            </a:r>
            <a:r>
              <a:rPr lang="pt-BR" dirty="0" smtClean="0"/>
              <a:t>, </a:t>
            </a:r>
            <a:r>
              <a:rPr lang="pt-BR" dirty="0" err="1" smtClean="0"/>
              <a:t>assessment</a:t>
            </a:r>
            <a:r>
              <a:rPr lang="pt-BR" dirty="0" smtClean="0"/>
              <a:t> </a:t>
            </a:r>
            <a:r>
              <a:rPr lang="pt-BR" dirty="0" err="1" smtClean="0"/>
              <a:t>and</a:t>
            </a:r>
            <a:r>
              <a:rPr lang="pt-BR" dirty="0" smtClean="0"/>
              <a:t> justice </a:t>
            </a:r>
            <a:r>
              <a:rPr lang="pt-BR" dirty="0" err="1" smtClean="0"/>
              <a:t>principles</a:t>
            </a:r>
            <a:endParaRPr lang="pt-BR" dirty="0" smtClean="0"/>
          </a:p>
          <a:p>
            <a:pPr lvl="1"/>
            <a:r>
              <a:rPr lang="pt-BR" dirty="0" smtClean="0"/>
              <a:t>Are </a:t>
            </a:r>
            <a:r>
              <a:rPr lang="pt-BR" dirty="0" err="1" smtClean="0"/>
              <a:t>beliefs</a:t>
            </a:r>
            <a:r>
              <a:rPr lang="pt-BR" dirty="0" smtClean="0"/>
              <a:t> </a:t>
            </a:r>
            <a:r>
              <a:rPr lang="pt-BR" dirty="0" err="1" smtClean="0"/>
              <a:t>coherent</a:t>
            </a:r>
            <a:r>
              <a:rPr lang="pt-BR" dirty="0" smtClean="0"/>
              <a:t>?</a:t>
            </a:r>
          </a:p>
          <a:p>
            <a:pPr lvl="1"/>
            <a:r>
              <a:rPr lang="pt-BR" dirty="0" smtClean="0"/>
              <a:t>Do </a:t>
            </a:r>
            <a:r>
              <a:rPr lang="pt-BR" dirty="0" err="1" smtClean="0"/>
              <a:t>beliefs</a:t>
            </a:r>
            <a:r>
              <a:rPr lang="pt-BR" dirty="0" smtClean="0"/>
              <a:t> </a:t>
            </a:r>
            <a:r>
              <a:rPr lang="pt-BR" dirty="0" err="1" smtClean="0"/>
              <a:t>about</a:t>
            </a:r>
            <a:r>
              <a:rPr lang="pt-BR" dirty="0" smtClean="0"/>
              <a:t> </a:t>
            </a:r>
            <a:r>
              <a:rPr lang="pt-BR" dirty="0" err="1" smtClean="0"/>
              <a:t>learning</a:t>
            </a:r>
            <a:r>
              <a:rPr lang="pt-BR" dirty="0" smtClean="0"/>
              <a:t>, </a:t>
            </a:r>
            <a:r>
              <a:rPr lang="pt-BR" dirty="0" err="1" smtClean="0"/>
              <a:t>intelligence</a:t>
            </a:r>
            <a:r>
              <a:rPr lang="pt-BR" dirty="0" smtClean="0"/>
              <a:t>, </a:t>
            </a:r>
            <a:r>
              <a:rPr lang="pt-BR" dirty="0" err="1" smtClean="0"/>
              <a:t>assestment</a:t>
            </a:r>
            <a:r>
              <a:rPr lang="pt-BR" dirty="0" smtClean="0"/>
              <a:t> </a:t>
            </a:r>
            <a:r>
              <a:rPr lang="pt-BR" dirty="0" err="1" smtClean="0"/>
              <a:t>and</a:t>
            </a:r>
            <a:r>
              <a:rPr lang="pt-BR" dirty="0" smtClean="0"/>
              <a:t> justice </a:t>
            </a:r>
            <a:r>
              <a:rPr lang="pt-BR" dirty="0" err="1" smtClean="0"/>
              <a:t>principles</a:t>
            </a:r>
            <a:r>
              <a:rPr lang="pt-BR" dirty="0" smtClean="0"/>
              <a:t> </a:t>
            </a:r>
            <a:r>
              <a:rPr lang="pt-BR" dirty="0" err="1" smtClean="0"/>
              <a:t>explain</a:t>
            </a:r>
            <a:r>
              <a:rPr lang="pt-BR" dirty="0" smtClean="0"/>
              <a:t> grade </a:t>
            </a:r>
            <a:r>
              <a:rPr lang="pt-BR" dirty="0" err="1" smtClean="0"/>
              <a:t>repetition</a:t>
            </a:r>
            <a:r>
              <a:rPr lang="pt-BR" dirty="0" smtClean="0"/>
              <a:t> </a:t>
            </a:r>
            <a:r>
              <a:rPr lang="pt-BR" dirty="0" err="1" smtClean="0"/>
              <a:t>belief</a:t>
            </a:r>
            <a:r>
              <a:rPr lang="pt-BR" dirty="0" smtClean="0"/>
              <a:t>?</a:t>
            </a:r>
          </a:p>
          <a:p>
            <a:r>
              <a:rPr lang="pt-BR" dirty="0" err="1" smtClean="0"/>
              <a:t>Verify</a:t>
            </a:r>
            <a:r>
              <a:rPr lang="pt-BR" dirty="0" smtClean="0"/>
              <a:t> </a:t>
            </a:r>
            <a:r>
              <a:rPr lang="pt-BR" dirty="0" err="1" smtClean="0"/>
              <a:t>if</a:t>
            </a:r>
            <a:r>
              <a:rPr lang="pt-BR" dirty="0" smtClean="0"/>
              <a:t> </a:t>
            </a:r>
            <a:r>
              <a:rPr lang="pt-BR" dirty="0" err="1" smtClean="0"/>
              <a:t>knowledge</a:t>
            </a:r>
            <a:r>
              <a:rPr lang="pt-BR" dirty="0" smtClean="0"/>
              <a:t> </a:t>
            </a:r>
            <a:r>
              <a:rPr lang="pt-BR" dirty="0" err="1" smtClean="0"/>
              <a:t>of</a:t>
            </a:r>
            <a:r>
              <a:rPr lang="pt-BR" dirty="0" smtClean="0"/>
              <a:t> </a:t>
            </a:r>
            <a:r>
              <a:rPr lang="pt-BR" dirty="0" err="1" smtClean="0"/>
              <a:t>research</a:t>
            </a:r>
            <a:r>
              <a:rPr lang="pt-BR" dirty="0" smtClean="0"/>
              <a:t> </a:t>
            </a:r>
            <a:r>
              <a:rPr lang="pt-BR" dirty="0" err="1" smtClean="0"/>
              <a:t>results</a:t>
            </a:r>
            <a:r>
              <a:rPr lang="pt-BR" dirty="0" smtClean="0"/>
              <a:t> </a:t>
            </a:r>
            <a:r>
              <a:rPr lang="pt-BR" dirty="0" err="1" smtClean="0"/>
              <a:t>influences</a:t>
            </a:r>
            <a:r>
              <a:rPr lang="pt-BR" dirty="0" smtClean="0"/>
              <a:t> </a:t>
            </a:r>
            <a:r>
              <a:rPr lang="pt-BR" dirty="0" err="1" smtClean="0"/>
              <a:t>the</a:t>
            </a:r>
            <a:r>
              <a:rPr lang="pt-BR" dirty="0" smtClean="0"/>
              <a:t> </a:t>
            </a:r>
            <a:r>
              <a:rPr lang="pt-BR" dirty="0" err="1"/>
              <a:t>concordance</a:t>
            </a:r>
            <a:r>
              <a:rPr lang="pt-BR" dirty="0" smtClean="0"/>
              <a:t> </a:t>
            </a:r>
            <a:r>
              <a:rPr lang="pt-BR" dirty="0" err="1" smtClean="0"/>
              <a:t>degree</a:t>
            </a:r>
            <a:r>
              <a:rPr lang="pt-BR" dirty="0" smtClean="0"/>
              <a:t> </a:t>
            </a:r>
            <a:r>
              <a:rPr lang="pt-BR" dirty="0" err="1" smtClean="0"/>
              <a:t>with</a:t>
            </a:r>
            <a:r>
              <a:rPr lang="pt-BR" dirty="0" smtClean="0"/>
              <a:t> </a:t>
            </a:r>
            <a:r>
              <a:rPr lang="pt-BR" dirty="0" err="1" smtClean="0"/>
              <a:t>repetition</a:t>
            </a:r>
            <a:endParaRPr lang="pt-BR" dirty="0"/>
          </a:p>
        </p:txBody>
      </p:sp>
      <p:sp>
        <p:nvSpPr>
          <p:cNvPr id="4" name="Título 3"/>
          <p:cNvSpPr>
            <a:spLocks noGrp="1"/>
          </p:cNvSpPr>
          <p:nvPr>
            <p:ph type="title"/>
          </p:nvPr>
        </p:nvSpPr>
        <p:spPr/>
        <p:txBody>
          <a:bodyPr/>
          <a:lstStyle/>
          <a:p>
            <a:r>
              <a:rPr lang="pt-BR" dirty="0" err="1" smtClean="0"/>
              <a:t>Objectives</a:t>
            </a:r>
            <a:endParaRPr lang="pt-BR" dirty="0"/>
          </a:p>
        </p:txBody>
      </p:sp>
    </p:spTree>
    <p:extLst>
      <p:ext uri="{BB962C8B-B14F-4D97-AF65-F5344CB8AC3E}">
        <p14:creationId xmlns:p14="http://schemas.microsoft.com/office/powerpoint/2010/main" val="3420354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fld id="{C79565BF-8C65-467A-B1CA-975353201DAE}" type="slidenum">
              <a:rPr lang="pt-BR" smtClean="0"/>
              <a:pPr/>
              <a:t>6</a:t>
            </a:fld>
            <a:endParaRPr lang="pt-BR"/>
          </a:p>
        </p:txBody>
      </p:sp>
      <p:sp>
        <p:nvSpPr>
          <p:cNvPr id="3" name="Espaço Reservado para Conteúdo 2"/>
          <p:cNvSpPr>
            <a:spLocks noGrp="1"/>
          </p:cNvSpPr>
          <p:nvPr>
            <p:ph idx="1"/>
          </p:nvPr>
        </p:nvSpPr>
        <p:spPr/>
        <p:txBody>
          <a:bodyPr/>
          <a:lstStyle/>
          <a:p>
            <a:r>
              <a:rPr lang="pt-BR" dirty="0" err="1" smtClean="0"/>
              <a:t>Belief</a:t>
            </a:r>
            <a:r>
              <a:rPr lang="pt-BR" dirty="0" smtClean="0"/>
              <a:t> </a:t>
            </a:r>
            <a:r>
              <a:rPr lang="pt-BR" dirty="0" err="1" smtClean="0"/>
              <a:t>coherence</a:t>
            </a:r>
            <a:endParaRPr lang="pt-BR" dirty="0" smtClean="0"/>
          </a:p>
          <a:p>
            <a:endParaRPr lang="pt-BR" dirty="0"/>
          </a:p>
        </p:txBody>
      </p:sp>
      <p:sp>
        <p:nvSpPr>
          <p:cNvPr id="4" name="Título 3"/>
          <p:cNvSpPr>
            <a:spLocks noGrp="1"/>
          </p:cNvSpPr>
          <p:nvPr>
            <p:ph type="title"/>
          </p:nvPr>
        </p:nvSpPr>
        <p:spPr/>
        <p:txBody>
          <a:bodyPr/>
          <a:lstStyle/>
          <a:p>
            <a:r>
              <a:rPr lang="pt-BR" dirty="0" err="1" smtClean="0"/>
              <a:t>Theoretical</a:t>
            </a:r>
            <a:r>
              <a:rPr lang="pt-BR" dirty="0" smtClean="0"/>
              <a:t> Framework</a:t>
            </a:r>
            <a:endParaRPr lang="pt-BR" dirty="0"/>
          </a:p>
        </p:txBody>
      </p:sp>
      <p:cxnSp>
        <p:nvCxnSpPr>
          <p:cNvPr id="6" name="Conector de seta reta 5"/>
          <p:cNvCxnSpPr/>
          <p:nvPr/>
        </p:nvCxnSpPr>
        <p:spPr>
          <a:xfrm flipH="1">
            <a:off x="1979712" y="2403293"/>
            <a:ext cx="36004" cy="4012555"/>
          </a:xfrm>
          <a:prstGeom prst="straightConnector1">
            <a:avLst/>
          </a:prstGeom>
          <a:ln w="28575">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CaixaDeTexto 9"/>
          <p:cNvSpPr txBox="1"/>
          <p:nvPr/>
        </p:nvSpPr>
        <p:spPr>
          <a:xfrm>
            <a:off x="2015716" y="5475719"/>
            <a:ext cx="2616422" cy="738664"/>
          </a:xfrm>
          <a:prstGeom prst="rect">
            <a:avLst/>
          </a:prstGeom>
          <a:noFill/>
        </p:spPr>
        <p:txBody>
          <a:bodyPr wrap="none" rtlCol="0">
            <a:spAutoFit/>
          </a:bodyPr>
          <a:lstStyle/>
          <a:p>
            <a:r>
              <a:rPr lang="pt-BR" sz="1400" dirty="0" err="1" smtClean="0"/>
              <a:t>Schommer</a:t>
            </a:r>
            <a:r>
              <a:rPr lang="pt-BR" sz="1400" dirty="0" smtClean="0"/>
              <a:t> (1990)</a:t>
            </a:r>
          </a:p>
          <a:p>
            <a:r>
              <a:rPr lang="pt-BR" sz="1400" dirty="0" err="1" smtClean="0"/>
              <a:t>Schommer-Aikins</a:t>
            </a:r>
            <a:r>
              <a:rPr lang="pt-BR" sz="1400" dirty="0" smtClean="0"/>
              <a:t> (2002, 2004)</a:t>
            </a:r>
          </a:p>
          <a:p>
            <a:r>
              <a:rPr lang="pt-BR" sz="1400" dirty="0" err="1" smtClean="0"/>
              <a:t>Beliefs</a:t>
            </a:r>
            <a:r>
              <a:rPr lang="pt-BR" sz="1400" dirty="0" smtClean="0"/>
              <a:t> are </a:t>
            </a:r>
            <a:r>
              <a:rPr lang="pt-BR" sz="1400" dirty="0" err="1" smtClean="0"/>
              <a:t>independent</a:t>
            </a:r>
            <a:endParaRPr lang="pt-BR" sz="1400" dirty="0"/>
          </a:p>
        </p:txBody>
      </p:sp>
      <p:sp>
        <p:nvSpPr>
          <p:cNvPr id="11" name="CaixaDeTexto 10"/>
          <p:cNvSpPr txBox="1"/>
          <p:nvPr/>
        </p:nvSpPr>
        <p:spPr>
          <a:xfrm>
            <a:off x="2015716" y="4218415"/>
            <a:ext cx="4214615" cy="738664"/>
          </a:xfrm>
          <a:prstGeom prst="rect">
            <a:avLst/>
          </a:prstGeom>
          <a:noFill/>
        </p:spPr>
        <p:txBody>
          <a:bodyPr wrap="none" rtlCol="0">
            <a:spAutoFit/>
          </a:bodyPr>
          <a:lstStyle/>
          <a:p>
            <a:r>
              <a:rPr lang="pt-BR" sz="1400" dirty="0" smtClean="0"/>
              <a:t>Green (1971)</a:t>
            </a:r>
          </a:p>
          <a:p>
            <a:r>
              <a:rPr lang="pt-BR" sz="1400" dirty="0" err="1" smtClean="0"/>
              <a:t>Beliefs</a:t>
            </a:r>
            <a:r>
              <a:rPr lang="pt-BR" sz="1400" dirty="0" smtClean="0"/>
              <a:t> are </a:t>
            </a:r>
            <a:r>
              <a:rPr lang="pt-BR" sz="1400" dirty="0" err="1" smtClean="0"/>
              <a:t>certain</a:t>
            </a:r>
            <a:r>
              <a:rPr lang="pt-BR" sz="1400" dirty="0" smtClean="0"/>
              <a:t> </a:t>
            </a:r>
            <a:r>
              <a:rPr lang="pt-BR" sz="1400" dirty="0" err="1" smtClean="0"/>
              <a:t>coherent</a:t>
            </a:r>
            <a:r>
              <a:rPr lang="pt-BR" sz="1400" dirty="0" smtClean="0"/>
              <a:t> </a:t>
            </a:r>
            <a:r>
              <a:rPr lang="pt-BR" sz="1400" dirty="0" err="1" smtClean="0"/>
              <a:t>inside</a:t>
            </a:r>
            <a:r>
              <a:rPr lang="pt-BR" sz="1400" dirty="0" smtClean="0"/>
              <a:t> clusters,</a:t>
            </a:r>
          </a:p>
          <a:p>
            <a:r>
              <a:rPr lang="pt-BR" sz="1400" dirty="0" err="1" smtClean="0"/>
              <a:t>but</a:t>
            </a:r>
            <a:r>
              <a:rPr lang="pt-BR" sz="1400" dirty="0" smtClean="0"/>
              <a:t> </a:t>
            </a:r>
            <a:r>
              <a:rPr lang="pt-BR" sz="1400" dirty="0" err="1" smtClean="0"/>
              <a:t>they</a:t>
            </a:r>
            <a:r>
              <a:rPr lang="pt-BR" sz="1400" dirty="0" smtClean="0"/>
              <a:t> </a:t>
            </a:r>
            <a:r>
              <a:rPr lang="pt-BR" sz="1400" dirty="0" err="1" smtClean="0"/>
              <a:t>can</a:t>
            </a:r>
            <a:r>
              <a:rPr lang="pt-BR" sz="1400" dirty="0" smtClean="0"/>
              <a:t> </a:t>
            </a:r>
            <a:r>
              <a:rPr lang="pt-BR" sz="1400" dirty="0" err="1" smtClean="0"/>
              <a:t>be</a:t>
            </a:r>
            <a:r>
              <a:rPr lang="pt-BR" sz="1400" dirty="0" smtClean="0"/>
              <a:t> </a:t>
            </a:r>
            <a:r>
              <a:rPr lang="pt-BR" sz="1400" dirty="0" err="1" smtClean="0"/>
              <a:t>independent</a:t>
            </a:r>
            <a:r>
              <a:rPr lang="pt-BR" sz="1400" dirty="0" smtClean="0"/>
              <a:t> </a:t>
            </a:r>
            <a:r>
              <a:rPr lang="pt-BR" sz="1400" dirty="0" err="1" smtClean="0"/>
              <a:t>or</a:t>
            </a:r>
            <a:r>
              <a:rPr lang="pt-BR" sz="1400" dirty="0" smtClean="0"/>
              <a:t> </a:t>
            </a:r>
            <a:r>
              <a:rPr lang="pt-BR" sz="1400" dirty="0" err="1" smtClean="0"/>
              <a:t>even</a:t>
            </a:r>
            <a:r>
              <a:rPr lang="pt-BR" sz="1400" dirty="0" smtClean="0"/>
              <a:t> </a:t>
            </a:r>
            <a:r>
              <a:rPr lang="pt-BR" sz="1400" dirty="0" err="1" smtClean="0"/>
              <a:t>contraditory</a:t>
            </a:r>
            <a:endParaRPr lang="pt-BR" sz="1400" dirty="0"/>
          </a:p>
        </p:txBody>
      </p:sp>
      <p:sp>
        <p:nvSpPr>
          <p:cNvPr id="12" name="CaixaDeTexto 11"/>
          <p:cNvSpPr txBox="1"/>
          <p:nvPr/>
        </p:nvSpPr>
        <p:spPr>
          <a:xfrm>
            <a:off x="2015716" y="2496880"/>
            <a:ext cx="4083169" cy="1384995"/>
          </a:xfrm>
          <a:prstGeom prst="rect">
            <a:avLst/>
          </a:prstGeom>
          <a:noFill/>
        </p:spPr>
        <p:txBody>
          <a:bodyPr wrap="none" rtlCol="0">
            <a:spAutoFit/>
          </a:bodyPr>
          <a:lstStyle/>
          <a:p>
            <a:r>
              <a:rPr lang="pt-BR" sz="1400" dirty="0" err="1" smtClean="0"/>
              <a:t>Abric</a:t>
            </a:r>
            <a:r>
              <a:rPr lang="pt-BR" sz="1400" dirty="0" smtClean="0"/>
              <a:t> (1989)</a:t>
            </a:r>
          </a:p>
          <a:p>
            <a:r>
              <a:rPr lang="pt-BR" sz="1400" dirty="0" smtClean="0"/>
              <a:t>More </a:t>
            </a:r>
            <a:r>
              <a:rPr lang="pt-BR" sz="1400" dirty="0" err="1" smtClean="0"/>
              <a:t>coherence</a:t>
            </a:r>
            <a:r>
              <a:rPr lang="pt-BR" sz="1400" dirty="0" smtClean="0"/>
              <a:t> </a:t>
            </a:r>
            <a:r>
              <a:rPr lang="pt-BR" sz="1400" dirty="0" err="1" smtClean="0"/>
              <a:t>assured</a:t>
            </a:r>
            <a:r>
              <a:rPr lang="pt-BR" sz="1400" dirty="0" smtClean="0"/>
              <a:t> </a:t>
            </a:r>
            <a:r>
              <a:rPr lang="pt-BR" sz="1400" dirty="0" err="1" smtClean="0"/>
              <a:t>by</a:t>
            </a:r>
            <a:r>
              <a:rPr lang="pt-BR" sz="1400" dirty="0" smtClean="0"/>
              <a:t> </a:t>
            </a:r>
            <a:r>
              <a:rPr lang="pt-BR" sz="1400" dirty="0" err="1" smtClean="0"/>
              <a:t>the</a:t>
            </a:r>
            <a:r>
              <a:rPr lang="pt-BR" sz="1400" dirty="0" smtClean="0"/>
              <a:t> core </a:t>
            </a:r>
            <a:r>
              <a:rPr lang="pt-BR" sz="1400" dirty="0" err="1" smtClean="0"/>
              <a:t>beliefs</a:t>
            </a:r>
            <a:r>
              <a:rPr lang="pt-BR" sz="1400" dirty="0" smtClean="0"/>
              <a:t> </a:t>
            </a:r>
            <a:r>
              <a:rPr lang="pt-BR" sz="1400" dirty="0" err="1" smtClean="0"/>
              <a:t>and</a:t>
            </a:r>
            <a:r>
              <a:rPr lang="pt-BR" sz="1400" dirty="0" smtClean="0"/>
              <a:t> </a:t>
            </a:r>
          </a:p>
          <a:p>
            <a:r>
              <a:rPr lang="pt-BR" sz="1400" dirty="0" err="1" smtClean="0"/>
              <a:t>maleable</a:t>
            </a:r>
            <a:r>
              <a:rPr lang="pt-BR" sz="1400" dirty="0" smtClean="0"/>
              <a:t> </a:t>
            </a:r>
            <a:r>
              <a:rPr lang="pt-BR" sz="1400" dirty="0" err="1" smtClean="0"/>
              <a:t>periferical</a:t>
            </a:r>
            <a:r>
              <a:rPr lang="pt-BR" sz="1400" dirty="0" smtClean="0"/>
              <a:t> </a:t>
            </a:r>
            <a:r>
              <a:rPr lang="pt-BR" sz="1400" dirty="0" err="1" smtClean="0"/>
              <a:t>beliefs</a:t>
            </a:r>
            <a:endParaRPr lang="pt-BR" sz="1400" dirty="0" smtClean="0"/>
          </a:p>
          <a:p>
            <a:r>
              <a:rPr lang="pt-BR" sz="1400" dirty="0" err="1" smtClean="0"/>
              <a:t>Rokeach</a:t>
            </a:r>
            <a:r>
              <a:rPr lang="pt-BR" sz="1400" dirty="0" smtClean="0"/>
              <a:t> (1976)</a:t>
            </a:r>
          </a:p>
          <a:p>
            <a:r>
              <a:rPr lang="pt-BR" sz="1400" dirty="0" smtClean="0"/>
              <a:t>More </a:t>
            </a:r>
            <a:r>
              <a:rPr lang="pt-BR" sz="1400" dirty="0" err="1" smtClean="0"/>
              <a:t>coherence</a:t>
            </a:r>
            <a:r>
              <a:rPr lang="pt-BR" sz="1400" dirty="0"/>
              <a:t> </a:t>
            </a:r>
            <a:r>
              <a:rPr lang="pt-BR" sz="1400" dirty="0" err="1" smtClean="0"/>
              <a:t>assured</a:t>
            </a:r>
            <a:r>
              <a:rPr lang="pt-BR" sz="1400" dirty="0" smtClean="0"/>
              <a:t> </a:t>
            </a:r>
            <a:r>
              <a:rPr lang="pt-BR" sz="1400" dirty="0" err="1" smtClean="0"/>
              <a:t>by</a:t>
            </a:r>
            <a:r>
              <a:rPr lang="pt-BR" sz="1400" dirty="0" smtClean="0"/>
              <a:t> central </a:t>
            </a:r>
            <a:r>
              <a:rPr lang="pt-BR" sz="1400" dirty="0" err="1" smtClean="0"/>
              <a:t>beliefs</a:t>
            </a:r>
            <a:endParaRPr lang="pt-BR" sz="1400" dirty="0" smtClean="0"/>
          </a:p>
          <a:p>
            <a:r>
              <a:rPr lang="pt-BR" sz="1400" dirty="0" smtClean="0"/>
              <a:t>For </a:t>
            </a:r>
            <a:r>
              <a:rPr lang="pt-BR" sz="1400" dirty="0" err="1" smtClean="0"/>
              <a:t>both</a:t>
            </a:r>
            <a:r>
              <a:rPr lang="pt-BR" sz="1400" dirty="0" smtClean="0"/>
              <a:t> </a:t>
            </a:r>
            <a:r>
              <a:rPr lang="pt-BR" sz="1400" dirty="0" err="1" smtClean="0"/>
              <a:t>authors</a:t>
            </a:r>
            <a:r>
              <a:rPr lang="pt-BR" sz="1400" dirty="0"/>
              <a:t> </a:t>
            </a:r>
            <a:r>
              <a:rPr lang="pt-BR" sz="1400" dirty="0" err="1" smtClean="0"/>
              <a:t>beliefs</a:t>
            </a:r>
            <a:r>
              <a:rPr lang="pt-BR" sz="1400" dirty="0" smtClean="0"/>
              <a:t> are </a:t>
            </a:r>
            <a:r>
              <a:rPr lang="pt-BR" sz="1400" dirty="0" err="1" smtClean="0"/>
              <a:t>hierarchical</a:t>
            </a:r>
            <a:endParaRPr lang="pt-BR" sz="1400" dirty="0" smtClean="0"/>
          </a:p>
        </p:txBody>
      </p:sp>
    </p:spTree>
    <p:extLst>
      <p:ext uri="{BB962C8B-B14F-4D97-AF65-F5344CB8AC3E}">
        <p14:creationId xmlns:p14="http://schemas.microsoft.com/office/powerpoint/2010/main" val="34015279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fld id="{C79565BF-8C65-467A-B1CA-975353201DAE}" type="slidenum">
              <a:rPr lang="pt-BR" smtClean="0"/>
              <a:pPr/>
              <a:t>7</a:t>
            </a:fld>
            <a:endParaRPr lang="pt-BR"/>
          </a:p>
        </p:txBody>
      </p:sp>
      <p:graphicFrame>
        <p:nvGraphicFramePr>
          <p:cNvPr id="5" name="Espaço Reservado para Conteúdo 4"/>
          <p:cNvGraphicFramePr>
            <a:graphicFrameLocks noGrp="1"/>
          </p:cNvGraphicFramePr>
          <p:nvPr>
            <p:ph idx="1"/>
            <p:extLst>
              <p:ext uri="{D42A27DB-BD31-4B8C-83A1-F6EECF244321}">
                <p14:modId xmlns:p14="http://schemas.microsoft.com/office/powerpoint/2010/main" val="2634575760"/>
              </p:ext>
            </p:extLst>
          </p:nvPr>
        </p:nvGraphicFramePr>
        <p:xfrm>
          <a:off x="972000" y="1417638"/>
          <a:ext cx="7199999" cy="2194560"/>
        </p:xfrm>
        <a:graphic>
          <a:graphicData uri="http://schemas.openxmlformats.org/drawingml/2006/table">
            <a:tbl>
              <a:tblPr firstRow="1" firstCol="1" bandRow="1">
                <a:tableStyleId>{5C22544A-7EE6-4342-B048-85BDC9FD1C3A}</a:tableStyleId>
              </a:tblPr>
              <a:tblGrid>
                <a:gridCol w="266537"/>
                <a:gridCol w="2281578"/>
                <a:gridCol w="2370306"/>
                <a:gridCol w="2281578"/>
              </a:tblGrid>
              <a:tr h="0">
                <a:tc>
                  <a:txBody>
                    <a:bodyPr/>
                    <a:lstStyle/>
                    <a:p>
                      <a:pPr algn="just">
                        <a:spcAft>
                          <a:spcPts val="0"/>
                        </a:spcAft>
                      </a:pPr>
                      <a:r>
                        <a:rPr lang="fr-BE" sz="1200" dirty="0">
                          <a:effectLst/>
                        </a:rPr>
                        <a:t> </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dirty="0" smtClean="0">
                          <a:effectLst/>
                        </a:rPr>
                        <a:t>Theme</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Source</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dirty="0" smtClean="0">
                          <a:effectLst/>
                          <a:latin typeface="+mn-lt"/>
                          <a:ea typeface="+mn-ea"/>
                          <a:cs typeface="+mn-cs"/>
                        </a:rPr>
                        <a:t>Item</a:t>
                      </a:r>
                      <a:r>
                        <a:rPr lang="fr-BE" sz="1200" baseline="0" dirty="0" smtClean="0">
                          <a:effectLst/>
                          <a:latin typeface="+mn-lt"/>
                          <a:ea typeface="+mn-ea"/>
                          <a:cs typeface="+mn-cs"/>
                        </a:rPr>
                        <a:t> number</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lgn="just">
                        <a:spcAft>
                          <a:spcPts val="0"/>
                        </a:spcAft>
                      </a:pPr>
                      <a:r>
                        <a:rPr lang="fr-BE" sz="1200">
                          <a:effectLst/>
                        </a:rPr>
                        <a:t>1</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200" dirty="0" smtClean="0">
                          <a:effectLst/>
                          <a:latin typeface="+mn-lt"/>
                          <a:ea typeface="+mn-ea"/>
                          <a:cs typeface="+mn-cs"/>
                        </a:rPr>
                        <a:t>Grade</a:t>
                      </a:r>
                      <a:r>
                        <a:rPr lang="fr-BE" sz="1200" baseline="0" dirty="0" smtClean="0">
                          <a:effectLst/>
                          <a:latin typeface="+mn-lt"/>
                          <a:ea typeface="+mn-ea"/>
                          <a:cs typeface="+mn-cs"/>
                        </a:rPr>
                        <a:t> repetition</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Boraita &amp; Marcoux (2013)</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47</a:t>
                      </a:r>
                      <a:endParaRPr lang="pt-BR" sz="12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lgn="just">
                        <a:spcAft>
                          <a:spcPts val="0"/>
                        </a:spcAft>
                      </a:pPr>
                      <a:r>
                        <a:rPr lang="fr-BE" sz="1200">
                          <a:effectLst/>
                        </a:rPr>
                        <a:t>2</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200" dirty="0" smtClean="0">
                          <a:effectLst/>
                          <a:latin typeface="+mn-lt"/>
                          <a:ea typeface="+mn-ea"/>
                          <a:cs typeface="+mn-cs"/>
                        </a:rPr>
                        <a:t>Research</a:t>
                      </a:r>
                      <a:r>
                        <a:rPr lang="fr-BE" sz="1200" baseline="0" dirty="0" smtClean="0">
                          <a:effectLst/>
                          <a:latin typeface="+mn-lt"/>
                          <a:ea typeface="+mn-ea"/>
                          <a:cs typeface="+mn-cs"/>
                        </a:rPr>
                        <a:t> knowledge</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Boraita &amp; Marcoux (2013)</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8</a:t>
                      </a:r>
                      <a:endParaRPr lang="pt-BR" sz="12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lgn="just">
                        <a:spcAft>
                          <a:spcPts val="0"/>
                        </a:spcAft>
                      </a:pPr>
                      <a:r>
                        <a:rPr lang="fr-BE" sz="1200">
                          <a:effectLst/>
                        </a:rPr>
                        <a:t>3</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200" dirty="0" smtClean="0">
                          <a:effectLst/>
                          <a:latin typeface="+mn-lt"/>
                          <a:ea typeface="+mn-ea"/>
                          <a:cs typeface="+mn-cs"/>
                        </a:rPr>
                        <a:t>Intelligence</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Issaieva &amp; Crahay, (2014)</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41</a:t>
                      </a:r>
                      <a:endParaRPr lang="pt-BR" sz="12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lgn="just">
                        <a:spcAft>
                          <a:spcPts val="0"/>
                        </a:spcAft>
                      </a:pPr>
                      <a:r>
                        <a:rPr lang="fr-BE" sz="1200">
                          <a:effectLst/>
                        </a:rPr>
                        <a:t>4</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200" dirty="0" smtClean="0">
                          <a:effectLst/>
                          <a:latin typeface="+mn-lt"/>
                          <a:ea typeface="+mn-ea"/>
                          <a:cs typeface="+mn-cs"/>
                        </a:rPr>
                        <a:t>Learning</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Issaieva &amp; Crahay (en préparation)</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28</a:t>
                      </a:r>
                      <a:endParaRPr lang="pt-BR" sz="12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lgn="just">
                        <a:spcAft>
                          <a:spcPts val="0"/>
                        </a:spcAft>
                      </a:pPr>
                      <a:r>
                        <a:rPr lang="fr-BE" sz="1200">
                          <a:effectLst/>
                        </a:rPr>
                        <a:t>5</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200" dirty="0" smtClean="0">
                          <a:effectLst/>
                          <a:latin typeface="+mn-lt"/>
                          <a:ea typeface="+mn-ea"/>
                          <a:cs typeface="+mn-cs"/>
                        </a:rPr>
                        <a:t>Assessment</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Issaieva &amp; Crahay, (2010)</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14</a:t>
                      </a:r>
                      <a:endParaRPr lang="pt-BR" sz="12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lgn="just">
                        <a:spcAft>
                          <a:spcPts val="0"/>
                        </a:spcAft>
                      </a:pPr>
                      <a:r>
                        <a:rPr lang="fr-BE" sz="1200">
                          <a:effectLst/>
                        </a:rPr>
                        <a:t>6</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200" dirty="0" smtClean="0">
                          <a:effectLst/>
                          <a:latin typeface="+mn-lt"/>
                          <a:ea typeface="+mn-ea"/>
                          <a:cs typeface="+mn-cs"/>
                        </a:rPr>
                        <a:t>Justice</a:t>
                      </a:r>
                      <a:r>
                        <a:rPr lang="fr-BE" sz="1200" baseline="0" dirty="0" smtClean="0">
                          <a:effectLst/>
                          <a:latin typeface="+mn-lt"/>
                          <a:ea typeface="+mn-ea"/>
                          <a:cs typeface="+mn-cs"/>
                        </a:rPr>
                        <a:t> principles</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Crahay, non publié</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15</a:t>
                      </a:r>
                      <a:endParaRPr lang="pt-BR" sz="12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lgn="just">
                        <a:spcAft>
                          <a:spcPts val="0"/>
                        </a:spcAft>
                      </a:pPr>
                      <a:r>
                        <a:rPr lang="fr-BE" sz="1200">
                          <a:effectLst/>
                        </a:rPr>
                        <a:t>7</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200" dirty="0" smtClean="0">
                          <a:effectLst/>
                          <a:latin typeface="+mn-lt"/>
                          <a:ea typeface="+mn-ea"/>
                          <a:cs typeface="+mn-cs"/>
                        </a:rPr>
                        <a:t>Heterogeneity</a:t>
                      </a:r>
                      <a:r>
                        <a:rPr lang="fr-BE" sz="1200" baseline="0" dirty="0" smtClean="0">
                          <a:effectLst/>
                          <a:latin typeface="+mn-lt"/>
                          <a:ea typeface="+mn-ea"/>
                          <a:cs typeface="+mn-cs"/>
                        </a:rPr>
                        <a:t> management</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Wanlin, (2011)</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15</a:t>
                      </a:r>
                      <a:endParaRPr lang="pt-BR" sz="12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lgn="just">
                        <a:spcAft>
                          <a:spcPts val="0"/>
                        </a:spcAft>
                      </a:pPr>
                      <a:r>
                        <a:rPr lang="fr-BE" sz="1200">
                          <a:effectLst/>
                        </a:rPr>
                        <a:t>8</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just">
                        <a:spcAft>
                          <a:spcPts val="0"/>
                        </a:spcAft>
                      </a:pPr>
                      <a:r>
                        <a:rPr lang="fr-BE" sz="1200" dirty="0" smtClean="0">
                          <a:effectLst/>
                          <a:latin typeface="+mn-lt"/>
                          <a:ea typeface="+mn-ea"/>
                          <a:cs typeface="+mn-cs"/>
                        </a:rPr>
                        <a:t>Learning</a:t>
                      </a:r>
                      <a:r>
                        <a:rPr lang="fr-BE" sz="1200" baseline="0" dirty="0" smtClean="0">
                          <a:effectLst/>
                          <a:latin typeface="+mn-lt"/>
                          <a:ea typeface="+mn-ea"/>
                          <a:cs typeface="+mn-cs"/>
                        </a:rPr>
                        <a:t> and class management</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Wanlin, (2011)</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a:txBody>
                    <a:bodyPr/>
                    <a:lstStyle/>
                    <a:p>
                      <a:pPr algn="ctr">
                        <a:spcAft>
                          <a:spcPts val="0"/>
                        </a:spcAft>
                      </a:pPr>
                      <a:r>
                        <a:rPr lang="fr-BE" sz="1200">
                          <a:effectLst/>
                        </a:rPr>
                        <a:t>21</a:t>
                      </a:r>
                      <a:endParaRPr lang="pt-BR" sz="1200">
                        <a:effectLst/>
                        <a:latin typeface="Calibri" panose="020F0502020204030204" pitchFamily="34" charset="0"/>
                        <a:ea typeface="MS ??"/>
                        <a:cs typeface="Times New Roman" panose="02020603050405020304" pitchFamily="18" charset="0"/>
                      </a:endParaRPr>
                    </a:p>
                  </a:txBody>
                  <a:tcPr marL="68580" marR="68580" marT="0" marB="0"/>
                </a:tc>
              </a:tr>
              <a:tr h="0">
                <a:tc>
                  <a:txBody>
                    <a:bodyPr/>
                    <a:lstStyle/>
                    <a:p>
                      <a:pPr algn="just">
                        <a:spcAft>
                          <a:spcPts val="0"/>
                        </a:spcAft>
                      </a:pPr>
                      <a:r>
                        <a:rPr lang="fr-BE" sz="1200">
                          <a:effectLst/>
                        </a:rPr>
                        <a:t> </a:t>
                      </a:r>
                      <a:endParaRPr lang="pt-BR" sz="1200">
                        <a:effectLst/>
                        <a:latin typeface="Calibri" panose="020F0502020204030204" pitchFamily="34" charset="0"/>
                        <a:ea typeface="MS ??"/>
                        <a:cs typeface="Times New Roman" panose="02020603050405020304" pitchFamily="18" charset="0"/>
                      </a:endParaRPr>
                    </a:p>
                  </a:txBody>
                  <a:tcPr marL="68580" marR="68580" marT="0" marB="0"/>
                </a:tc>
                <a:tc gridSpan="2">
                  <a:txBody>
                    <a:bodyPr/>
                    <a:lstStyle/>
                    <a:p>
                      <a:pPr algn="ctr">
                        <a:spcAft>
                          <a:spcPts val="0"/>
                        </a:spcAft>
                      </a:pPr>
                      <a:r>
                        <a:rPr lang="fr-BE" sz="1200" dirty="0">
                          <a:effectLst/>
                        </a:rPr>
                        <a:t>Total</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c hMerge="1">
                  <a:txBody>
                    <a:bodyPr/>
                    <a:lstStyle/>
                    <a:p>
                      <a:endParaRPr lang="pt-BR"/>
                    </a:p>
                  </a:txBody>
                  <a:tcPr/>
                </a:tc>
                <a:tc>
                  <a:txBody>
                    <a:bodyPr/>
                    <a:lstStyle/>
                    <a:p>
                      <a:pPr algn="ctr">
                        <a:spcAft>
                          <a:spcPts val="0"/>
                        </a:spcAft>
                      </a:pPr>
                      <a:r>
                        <a:rPr lang="fr-BE" sz="1200" dirty="0">
                          <a:effectLst/>
                        </a:rPr>
                        <a:t>189</a:t>
                      </a:r>
                      <a:endParaRPr lang="pt-BR" sz="1200" dirty="0">
                        <a:effectLst/>
                        <a:latin typeface="Calibri" panose="020F0502020204030204" pitchFamily="34" charset="0"/>
                        <a:ea typeface="MS ??"/>
                        <a:cs typeface="Times New Roman" panose="02020603050405020304" pitchFamily="18" charset="0"/>
                      </a:endParaRPr>
                    </a:p>
                  </a:txBody>
                  <a:tcPr marL="68580" marR="68580" marT="0" marB="0"/>
                </a:tc>
              </a:tr>
            </a:tbl>
          </a:graphicData>
        </a:graphic>
      </p:graphicFrame>
      <p:sp>
        <p:nvSpPr>
          <p:cNvPr id="4" name="Título 3"/>
          <p:cNvSpPr>
            <a:spLocks noGrp="1"/>
          </p:cNvSpPr>
          <p:nvPr>
            <p:ph type="title"/>
          </p:nvPr>
        </p:nvSpPr>
        <p:spPr/>
        <p:txBody>
          <a:bodyPr/>
          <a:lstStyle/>
          <a:p>
            <a:r>
              <a:rPr lang="pt-BR" dirty="0" err="1" smtClean="0"/>
              <a:t>Questionnaire</a:t>
            </a:r>
            <a:endParaRPr lang="pt-BR" dirty="0"/>
          </a:p>
        </p:txBody>
      </p:sp>
      <p:sp>
        <p:nvSpPr>
          <p:cNvPr id="6" name="Espaço Reservado para Conteúdo 2"/>
          <p:cNvSpPr txBox="1">
            <a:spLocks/>
          </p:cNvSpPr>
          <p:nvPr/>
        </p:nvSpPr>
        <p:spPr>
          <a:xfrm>
            <a:off x="457200" y="4365104"/>
            <a:ext cx="8229600" cy="1184995"/>
          </a:xfrm>
          <a:prstGeom prst="rect">
            <a:avLst/>
          </a:prstGeom>
          <a:solidFill>
            <a:srgbClr val="FFFFFF">
              <a:alpha val="69804"/>
            </a:srgbClr>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pt-BR" sz="2600" dirty="0" smtClean="0"/>
              <a:t>189 itens </a:t>
            </a:r>
            <a:r>
              <a:rPr lang="pt-BR" sz="2600" dirty="0" err="1" smtClean="0"/>
              <a:t>with</a:t>
            </a:r>
            <a:r>
              <a:rPr lang="pt-BR" sz="2600" dirty="0" smtClean="0"/>
              <a:t> </a:t>
            </a:r>
            <a:r>
              <a:rPr lang="pt-BR" sz="2600" dirty="0" err="1" smtClean="0"/>
              <a:t>Likert</a:t>
            </a:r>
            <a:r>
              <a:rPr lang="pt-BR" sz="2600" dirty="0" smtClean="0"/>
              <a:t> </a:t>
            </a:r>
            <a:r>
              <a:rPr lang="pt-BR" sz="2600" dirty="0" err="1" smtClean="0"/>
              <a:t>scale</a:t>
            </a:r>
            <a:r>
              <a:rPr lang="pt-BR" sz="2600" dirty="0" smtClean="0"/>
              <a:t> </a:t>
            </a:r>
            <a:r>
              <a:rPr lang="pt-BR" sz="2600" dirty="0" err="1" smtClean="0"/>
              <a:t>to</a:t>
            </a:r>
            <a:r>
              <a:rPr lang="pt-BR" sz="2600" dirty="0" smtClean="0"/>
              <a:t> </a:t>
            </a:r>
            <a:r>
              <a:rPr lang="pt-BR" sz="2600" dirty="0" err="1" smtClean="0"/>
              <a:t>measure</a:t>
            </a:r>
            <a:r>
              <a:rPr lang="pt-BR" sz="2600" dirty="0" smtClean="0"/>
              <a:t> </a:t>
            </a:r>
            <a:r>
              <a:rPr lang="pt-BR" sz="2600" dirty="0" err="1" smtClean="0"/>
              <a:t>perceptions</a:t>
            </a:r>
            <a:endParaRPr lang="pt-BR" dirty="0" smtClean="0"/>
          </a:p>
          <a:p>
            <a:endParaRPr lang="pt-BR" dirty="0" smtClean="0"/>
          </a:p>
        </p:txBody>
      </p:sp>
    </p:spTree>
    <p:extLst>
      <p:ext uri="{BB962C8B-B14F-4D97-AF65-F5344CB8AC3E}">
        <p14:creationId xmlns:p14="http://schemas.microsoft.com/office/powerpoint/2010/main" val="1749564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Número de Slide 1"/>
          <p:cNvSpPr>
            <a:spLocks noGrp="1"/>
          </p:cNvSpPr>
          <p:nvPr>
            <p:ph type="sldNum" sz="quarter" idx="12"/>
          </p:nvPr>
        </p:nvSpPr>
        <p:spPr/>
        <p:txBody>
          <a:bodyPr/>
          <a:lstStyle/>
          <a:p>
            <a:fld id="{C79565BF-8C65-467A-B1CA-975353201DAE}" type="slidenum">
              <a:rPr lang="pt-BR" smtClean="0"/>
              <a:pPr/>
              <a:t>8</a:t>
            </a:fld>
            <a:endParaRPr lang="pt-BR"/>
          </a:p>
        </p:txBody>
      </p:sp>
      <p:sp>
        <p:nvSpPr>
          <p:cNvPr id="3" name="Espaço Reservado para Conteúdo 2"/>
          <p:cNvSpPr>
            <a:spLocks noGrp="1"/>
          </p:cNvSpPr>
          <p:nvPr>
            <p:ph idx="1"/>
          </p:nvPr>
        </p:nvSpPr>
        <p:spPr/>
        <p:txBody>
          <a:bodyPr/>
          <a:lstStyle/>
          <a:p>
            <a:r>
              <a:rPr lang="pt-BR" dirty="0" err="1" smtClean="0"/>
              <a:t>Exploratory</a:t>
            </a:r>
            <a:r>
              <a:rPr lang="pt-BR" dirty="0" smtClean="0"/>
              <a:t> </a:t>
            </a:r>
            <a:r>
              <a:rPr lang="pt-BR" dirty="0" err="1" smtClean="0"/>
              <a:t>factor</a:t>
            </a:r>
            <a:r>
              <a:rPr lang="pt-BR" dirty="0" smtClean="0"/>
              <a:t> </a:t>
            </a:r>
            <a:r>
              <a:rPr lang="pt-BR" dirty="0" err="1" smtClean="0"/>
              <a:t>analysis</a:t>
            </a:r>
            <a:r>
              <a:rPr lang="pt-BR" dirty="0" smtClean="0"/>
              <a:t> </a:t>
            </a:r>
            <a:r>
              <a:rPr lang="pt-BR" dirty="0" err="1" smtClean="0"/>
              <a:t>to</a:t>
            </a:r>
            <a:r>
              <a:rPr lang="pt-BR" dirty="0" smtClean="0"/>
              <a:t> </a:t>
            </a:r>
            <a:r>
              <a:rPr lang="pt-BR" dirty="0" err="1" smtClean="0"/>
              <a:t>check</a:t>
            </a:r>
            <a:r>
              <a:rPr lang="pt-BR" dirty="0" smtClean="0"/>
              <a:t> </a:t>
            </a:r>
            <a:r>
              <a:rPr lang="pt-BR" dirty="0" err="1" smtClean="0"/>
              <a:t>if</a:t>
            </a:r>
            <a:r>
              <a:rPr lang="pt-BR" dirty="0" smtClean="0"/>
              <a:t> </a:t>
            </a:r>
            <a:r>
              <a:rPr lang="pt-BR" dirty="0" err="1" smtClean="0"/>
              <a:t>the</a:t>
            </a:r>
            <a:r>
              <a:rPr lang="pt-BR" dirty="0" smtClean="0"/>
              <a:t> data </a:t>
            </a:r>
            <a:r>
              <a:rPr lang="pt-BR" dirty="0" err="1" smtClean="0"/>
              <a:t>meet</a:t>
            </a:r>
            <a:r>
              <a:rPr lang="pt-BR" dirty="0" smtClean="0"/>
              <a:t> conceptual </a:t>
            </a:r>
            <a:r>
              <a:rPr lang="pt-BR" dirty="0" err="1" smtClean="0"/>
              <a:t>structure</a:t>
            </a:r>
            <a:r>
              <a:rPr lang="pt-BR" dirty="0" smtClean="0"/>
              <a:t> </a:t>
            </a:r>
            <a:r>
              <a:rPr lang="pt-BR" dirty="0" err="1" smtClean="0"/>
              <a:t>of</a:t>
            </a:r>
            <a:r>
              <a:rPr lang="pt-BR" dirty="0" smtClean="0"/>
              <a:t> </a:t>
            </a:r>
            <a:r>
              <a:rPr lang="pt-BR" dirty="0" err="1" smtClean="0"/>
              <a:t>questionnarie</a:t>
            </a:r>
            <a:endParaRPr lang="pt-BR" dirty="0" smtClean="0"/>
          </a:p>
          <a:p>
            <a:pPr lvl="1"/>
            <a:r>
              <a:rPr lang="pt-BR" dirty="0" smtClean="0"/>
              <a:t>Principal </a:t>
            </a:r>
            <a:r>
              <a:rPr lang="pt-BR" dirty="0" err="1" smtClean="0"/>
              <a:t>component</a:t>
            </a:r>
            <a:r>
              <a:rPr lang="pt-BR" dirty="0" smtClean="0"/>
              <a:t> </a:t>
            </a:r>
            <a:r>
              <a:rPr lang="pt-BR" dirty="0" err="1" smtClean="0"/>
              <a:t>extraction</a:t>
            </a:r>
            <a:r>
              <a:rPr lang="pt-BR" dirty="0" smtClean="0"/>
              <a:t> in SAS</a:t>
            </a:r>
          </a:p>
          <a:p>
            <a:pPr lvl="1"/>
            <a:r>
              <a:rPr lang="pt-BR" dirty="0" smtClean="0"/>
              <a:t>Oblique </a:t>
            </a:r>
            <a:r>
              <a:rPr lang="pt-BR" dirty="0" err="1" smtClean="0"/>
              <a:t>rotation</a:t>
            </a:r>
            <a:endParaRPr lang="pt-BR" dirty="0" smtClean="0"/>
          </a:p>
          <a:p>
            <a:r>
              <a:rPr lang="pt-BR" dirty="0" smtClean="0"/>
              <a:t>IRT </a:t>
            </a:r>
            <a:r>
              <a:rPr lang="pt-BR" dirty="0" err="1" smtClean="0"/>
              <a:t>to</a:t>
            </a:r>
            <a:r>
              <a:rPr lang="pt-BR" dirty="0" smtClean="0"/>
              <a:t> </a:t>
            </a:r>
            <a:r>
              <a:rPr lang="pt-BR" dirty="0" err="1" smtClean="0"/>
              <a:t>estimate</a:t>
            </a:r>
            <a:r>
              <a:rPr lang="pt-BR" dirty="0" smtClean="0"/>
              <a:t> </a:t>
            </a:r>
            <a:r>
              <a:rPr lang="pt-BR" dirty="0" err="1" smtClean="0"/>
              <a:t>beliefs</a:t>
            </a:r>
            <a:r>
              <a:rPr lang="pt-BR" dirty="0" smtClean="0"/>
              <a:t> (</a:t>
            </a:r>
            <a:r>
              <a:rPr lang="pt-BR" dirty="0" err="1" smtClean="0"/>
              <a:t>because</a:t>
            </a:r>
            <a:r>
              <a:rPr lang="pt-BR" dirty="0" smtClean="0"/>
              <a:t> </a:t>
            </a:r>
            <a:r>
              <a:rPr lang="pt-BR" dirty="0" err="1" smtClean="0"/>
              <a:t>of</a:t>
            </a:r>
            <a:r>
              <a:rPr lang="pt-BR" dirty="0" smtClean="0"/>
              <a:t> </a:t>
            </a:r>
            <a:r>
              <a:rPr lang="pt-BR" dirty="0" err="1" smtClean="0"/>
              <a:t>missing</a:t>
            </a:r>
            <a:r>
              <a:rPr lang="pt-BR" dirty="0" smtClean="0"/>
              <a:t> data)</a:t>
            </a:r>
          </a:p>
          <a:p>
            <a:r>
              <a:rPr lang="pt-BR" dirty="0" err="1"/>
              <a:t>Regression</a:t>
            </a:r>
            <a:r>
              <a:rPr lang="pt-BR" dirty="0"/>
              <a:t> </a:t>
            </a:r>
            <a:r>
              <a:rPr lang="pt-BR" dirty="0" err="1"/>
              <a:t>analysis</a:t>
            </a:r>
            <a:endParaRPr lang="pt-BR" dirty="0"/>
          </a:p>
          <a:p>
            <a:endParaRPr lang="pt-BR" dirty="0" smtClean="0"/>
          </a:p>
          <a:p>
            <a:endParaRPr lang="pt-BR" dirty="0"/>
          </a:p>
        </p:txBody>
      </p:sp>
      <p:sp>
        <p:nvSpPr>
          <p:cNvPr id="4" name="Título 3"/>
          <p:cNvSpPr>
            <a:spLocks noGrp="1"/>
          </p:cNvSpPr>
          <p:nvPr>
            <p:ph type="title"/>
          </p:nvPr>
        </p:nvSpPr>
        <p:spPr/>
        <p:txBody>
          <a:bodyPr/>
          <a:lstStyle/>
          <a:p>
            <a:r>
              <a:rPr lang="pt-BR" dirty="0" err="1" smtClean="0"/>
              <a:t>Methodology</a:t>
            </a:r>
            <a:endParaRPr lang="pt-BR" dirty="0"/>
          </a:p>
        </p:txBody>
      </p:sp>
    </p:spTree>
    <p:extLst>
      <p:ext uri="{BB962C8B-B14F-4D97-AF65-F5344CB8AC3E}">
        <p14:creationId xmlns:p14="http://schemas.microsoft.com/office/powerpoint/2010/main" val="26200813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err="1" smtClean="0"/>
              <a:t>Population</a:t>
            </a:r>
            <a:endParaRPr lang="pt-BR" dirty="0"/>
          </a:p>
        </p:txBody>
      </p:sp>
      <p:sp>
        <p:nvSpPr>
          <p:cNvPr id="3" name="Espaço Reservado para Conteúdo 2"/>
          <p:cNvSpPr>
            <a:spLocks noGrp="1"/>
          </p:cNvSpPr>
          <p:nvPr>
            <p:ph idx="1"/>
          </p:nvPr>
        </p:nvSpPr>
        <p:spPr/>
        <p:txBody>
          <a:bodyPr>
            <a:normAutofit lnSpcReduction="10000"/>
          </a:bodyPr>
          <a:lstStyle/>
          <a:p>
            <a:r>
              <a:rPr lang="en-US" dirty="0" smtClean="0"/>
              <a:t>The </a:t>
            </a:r>
            <a:r>
              <a:rPr lang="en-US" dirty="0"/>
              <a:t>population is composed of 94,954 </a:t>
            </a:r>
            <a:r>
              <a:rPr lang="en-US" dirty="0" smtClean="0"/>
              <a:t>public </a:t>
            </a:r>
            <a:r>
              <a:rPr lang="en-US" dirty="0"/>
              <a:t>school Portuguese teachers that </a:t>
            </a:r>
            <a:r>
              <a:rPr lang="en-US" dirty="0" smtClean="0"/>
              <a:t>participated </a:t>
            </a:r>
            <a:r>
              <a:rPr lang="en-US" dirty="0"/>
              <a:t>in 2014 Portuguese Language Olympics </a:t>
            </a:r>
            <a:r>
              <a:rPr lang="en-US" dirty="0" smtClean="0"/>
              <a:t>(PLO).</a:t>
            </a:r>
          </a:p>
          <a:p>
            <a:r>
              <a:rPr lang="en-US" dirty="0" smtClean="0"/>
              <a:t>The PLO </a:t>
            </a:r>
            <a:r>
              <a:rPr lang="en-US" dirty="0"/>
              <a:t>is a </a:t>
            </a:r>
            <a:r>
              <a:rPr lang="en-US" dirty="0" smtClean="0"/>
              <a:t>voluntary training </a:t>
            </a:r>
            <a:r>
              <a:rPr lang="en-US" dirty="0"/>
              <a:t>program with focus in reading and writing for public school teachers from all over the country</a:t>
            </a:r>
            <a:r>
              <a:rPr lang="en-US" dirty="0" smtClean="0"/>
              <a:t>.</a:t>
            </a:r>
          </a:p>
          <a:p>
            <a:r>
              <a:rPr lang="en-US" dirty="0"/>
              <a:t>In 2014, FE-5th grade to HE-3rd grade teachers and students could participate in the </a:t>
            </a:r>
            <a:r>
              <a:rPr lang="en-US" dirty="0" smtClean="0"/>
              <a:t>competition.</a:t>
            </a:r>
          </a:p>
          <a:p>
            <a:endParaRPr lang="en-US" dirty="0"/>
          </a:p>
          <a:p>
            <a:endParaRPr lang="pt-BR" dirty="0"/>
          </a:p>
        </p:txBody>
      </p:sp>
      <p:sp>
        <p:nvSpPr>
          <p:cNvPr id="4" name="Espaço Reservado para Número de Slide 3"/>
          <p:cNvSpPr>
            <a:spLocks noGrp="1"/>
          </p:cNvSpPr>
          <p:nvPr>
            <p:ph type="sldNum" sz="quarter" idx="12"/>
          </p:nvPr>
        </p:nvSpPr>
        <p:spPr/>
        <p:txBody>
          <a:bodyPr/>
          <a:lstStyle/>
          <a:p>
            <a:fld id="{C79565BF-8C65-467A-B1CA-975353201DAE}" type="slidenum">
              <a:rPr lang="pt-BR" smtClean="0"/>
              <a:pPr/>
              <a:t>9</a:t>
            </a:fld>
            <a:endParaRPr lang="pt-BR"/>
          </a:p>
        </p:txBody>
      </p:sp>
    </p:spTree>
    <p:extLst>
      <p:ext uri="{BB962C8B-B14F-4D97-AF65-F5344CB8AC3E}">
        <p14:creationId xmlns:p14="http://schemas.microsoft.com/office/powerpoint/2010/main" val="4035656328"/>
      </p:ext>
    </p:extLst>
  </p:cSld>
  <p:clrMapOvr>
    <a:masterClrMapping/>
  </p:clrMapOvr>
  <p:timing>
    <p:tnLst>
      <p:par>
        <p:cTn id="1" dur="indefinite" restart="never" nodeType="tmRoot"/>
      </p:par>
    </p:tnLst>
  </p:timing>
</p:sld>
</file>

<file path=ppt/theme/theme1.xml><?xml version="1.0" encoding="utf-8"?>
<a:theme xmlns:a="http://schemas.openxmlformats.org/drawingml/2006/main" name="cenpec25 anos">
  <a:themeElements>
    <a:clrScheme name="Cenpec 25 anos">
      <a:dk1>
        <a:sysClr val="windowText" lastClr="000000"/>
      </a:dk1>
      <a:lt1>
        <a:srgbClr val="FFFFFF"/>
      </a:lt1>
      <a:dk2>
        <a:srgbClr val="002060"/>
      </a:dk2>
      <a:lt2>
        <a:srgbClr val="0070C0"/>
      </a:lt2>
      <a:accent1>
        <a:srgbClr val="0C867A"/>
      </a:accent1>
      <a:accent2>
        <a:srgbClr val="6660B8"/>
      </a:accent2>
      <a:accent3>
        <a:srgbClr val="AFCB00"/>
      </a:accent3>
      <a:accent4>
        <a:srgbClr val="E3D800"/>
      </a:accent4>
      <a:accent5>
        <a:srgbClr val="F19D3C"/>
      </a:accent5>
      <a:accent6>
        <a:srgbClr val="EB5F0A"/>
      </a:accent6>
      <a:hlink>
        <a:srgbClr val="3F3F3F"/>
      </a:hlink>
      <a:folHlink>
        <a:srgbClr val="7F7F7F"/>
      </a:folHlink>
    </a:clrScheme>
    <a:fontScheme name="Opulento">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cenpec25 anos</Template>
  <TotalTime>2010</TotalTime>
  <Words>1571</Words>
  <Application>Microsoft Office PowerPoint</Application>
  <PresentationFormat>Apresentação na tela (4:3)</PresentationFormat>
  <Paragraphs>428</Paragraphs>
  <Slides>22</Slides>
  <Notes>12</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22</vt:i4>
      </vt:variant>
    </vt:vector>
  </HeadingPairs>
  <TitlesOfParts>
    <vt:vector size="28" baseType="lpstr">
      <vt:lpstr>Arial</vt:lpstr>
      <vt:lpstr>Calibri</vt:lpstr>
      <vt:lpstr>MS ??</vt:lpstr>
      <vt:lpstr>Times New Roman</vt:lpstr>
      <vt:lpstr>Trebuchet MS</vt:lpstr>
      <vt:lpstr>cenpec25 anos</vt:lpstr>
      <vt:lpstr>Beliefs underlying what Brazilian teachers think of grade retention</vt:lpstr>
      <vt:lpstr>Cenpec</vt:lpstr>
      <vt:lpstr>Context</vt:lpstr>
      <vt:lpstr>Context</vt:lpstr>
      <vt:lpstr>Objectives</vt:lpstr>
      <vt:lpstr>Theoretical Framework</vt:lpstr>
      <vt:lpstr>Questionnaire</vt:lpstr>
      <vt:lpstr>Methodology</vt:lpstr>
      <vt:lpstr>Population</vt:lpstr>
      <vt:lpstr>Sampling</vt:lpstr>
      <vt:lpstr>Sampling</vt:lpstr>
      <vt:lpstr>Sampling</vt:lpstr>
      <vt:lpstr>Results</vt:lpstr>
      <vt:lpstr>Results</vt:lpstr>
      <vt:lpstr>Results</vt:lpstr>
      <vt:lpstr>Results</vt:lpstr>
      <vt:lpstr>Results</vt:lpstr>
      <vt:lpstr>Results</vt:lpstr>
      <vt:lpstr>Results</vt:lpstr>
      <vt:lpstr>Results</vt:lpstr>
      <vt:lpstr>Tkank you</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Alba</dc:creator>
  <cp:lastModifiedBy>Vanda Mendes Ribeiro</cp:lastModifiedBy>
  <cp:revision>124</cp:revision>
  <dcterms:created xsi:type="dcterms:W3CDTF">2013-03-05T21:46:50Z</dcterms:created>
  <dcterms:modified xsi:type="dcterms:W3CDTF">2015-08-26T02:58:34Z</dcterms:modified>
</cp:coreProperties>
</file>